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8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7" r:id="rId47"/>
    <p:sldId id="316" r:id="rId48"/>
    <p:sldId id="318" r:id="rId49"/>
    <p:sldId id="319" r:id="rId50"/>
    <p:sldId id="320" r:id="rId51"/>
    <p:sldId id="321" r:id="rId52"/>
    <p:sldId id="322" r:id="rId53"/>
    <p:sldId id="323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5D836-DCAB-4D66-B76B-BDE9B441617E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3B08F-59C0-422B-A5B8-C0D53DF5A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9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fld id="{C0630CF0-BC02-426C-B136-561BCEFB0FA1}" type="slidenum">
              <a:rPr lang="en-US" altLang="zh-TW" sz="1200" smtClean="0"/>
              <a:pPr/>
              <a:t>1</a:t>
            </a:fld>
            <a:endParaRPr lang="en-US" altLang="zh-TW" sz="1200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32333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zh-TW" dirty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70250"/>
            <a:ext cx="85344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ko-KR" altLang="en-US" smtClean="0"/>
              <a:t>마스터 부제목 스타일 편집</a:t>
            </a:r>
            <a:endParaRPr lang="en-US" altLang="zh-TW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7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1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305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268413"/>
            <a:ext cx="5384800" cy="23542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3775075"/>
            <a:ext cx="5384800" cy="2355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9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72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6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3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3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half" idx="1"/>
          </p:nvPr>
        </p:nvSpPr>
        <p:spPr>
          <a:xfrm>
            <a:off x="609600" y="1295287"/>
            <a:ext cx="10972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40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half" idx="1"/>
          </p:nvPr>
        </p:nvSpPr>
        <p:spPr>
          <a:xfrm>
            <a:off x="609600" y="1295287"/>
            <a:ext cx="10972800" cy="48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7747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3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4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55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zh-TW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3"/>
            <a:ext cx="109728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zh-TW" smtClean="0"/>
          </a:p>
        </p:txBody>
      </p:sp>
      <p:sp>
        <p:nvSpPr>
          <p:cNvPr id="514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+mn-lt"/>
              </a:defRPr>
            </a:lvl1pPr>
          </a:lstStyle>
          <a:p>
            <a:fld id="{D9670538-6A58-41A5-B170-E1CC6B03D650}" type="datetimeFigureOut">
              <a:rPr lang="ko-KR" altLang="en-US" smtClean="0"/>
              <a:t>2017-02-27</a:t>
            </a:fld>
            <a:endParaRPr lang="ko-KR" altLang="en-US"/>
          </a:p>
        </p:txBody>
      </p:sp>
      <p:sp>
        <p:nvSpPr>
          <p:cNvPr id="514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514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56967" y="623728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kumimoji="0" sz="1000">
                <a:latin typeface="맑은 고딕" panose="020B0503020000020004" pitchFamily="50" charset="-127"/>
              </a:defRPr>
            </a:lvl1pPr>
          </a:lstStyle>
          <a:p>
            <a:fld id="{D91600D6-53CD-439E-96FD-737B9058D66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31" name="Line 15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1781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新細明體" pitchFamily="18" charset="-12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10"/>
          <p:cNvGrpSpPr>
            <a:grpSpLocks/>
          </p:cNvGrpSpPr>
          <p:nvPr/>
        </p:nvGrpSpPr>
        <p:grpSpPr bwMode="auto">
          <a:xfrm>
            <a:off x="1847851" y="642939"/>
            <a:ext cx="8532813" cy="2065337"/>
            <a:chOff x="0" y="0"/>
            <a:chExt cx="9158" cy="183"/>
          </a:xfrm>
        </p:grpSpPr>
        <p:sp>
          <p:nvSpPr>
            <p:cNvPr id="6149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9158" cy="1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kumimoji="1" sz="24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9pPr>
            </a:lstStyle>
            <a:p>
              <a:pPr algn="ctr" latinLnBrk="0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ko-KR" altLang="en-US" sz="4400">
                <a:solidFill>
                  <a:schemeClr val="tx2"/>
                </a:solidFill>
                <a:latin typeface="Times New Roman" panose="020206030504050203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6150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9158" cy="18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kumimoji="1" sz="24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Book Antiqua" panose="02040602050305030304" pitchFamily="18" charset="0"/>
                  <a:ea typeface="바탕" panose="02030600000101010101" pitchFamily="18" charset="-127"/>
                  <a:cs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ko-KR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2017</a:t>
              </a:r>
              <a:r>
                <a:rPr kumimoji="0" lang="ko-KR" altLang="en-US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학년도 </a:t>
              </a:r>
              <a:r>
                <a:rPr kumimoji="0" lang="en-US" altLang="ko-KR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1</a:t>
              </a:r>
              <a:r>
                <a:rPr kumimoji="0" lang="ko-KR" altLang="en-US" sz="28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학기</a:t>
              </a:r>
              <a:endParaRPr kumimoji="0" lang="en-US" altLang="ko-KR" sz="28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kumimoji="0" lang="en-US" altLang="ko-KR" sz="9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ko-KR" altLang="en-US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컴퓨팅 사고와 문제 해결 </a:t>
              </a:r>
              <a:r>
                <a:rPr kumimoji="0" lang="en-US" altLang="ko-KR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I</a:t>
              </a:r>
              <a:endParaRPr kumimoji="0" lang="en-US" altLang="ko-KR" sz="4400" b="1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kumimoji="0" lang="en-US" altLang="ko-KR" sz="4400" b="1" dirty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Lecture Note #</a:t>
              </a:r>
              <a:r>
                <a:rPr kumimoji="0" lang="en-US" altLang="ko-KR" sz="4400" b="1" dirty="0" smtClean="0">
                  <a:solidFill>
                    <a:schemeClr val="tx2"/>
                  </a:solidFill>
                  <a:latin typeface="+mj-lt"/>
                  <a:ea typeface="新細明體" pitchFamily="18" charset="-120"/>
                </a:rPr>
                <a:t>04</a:t>
              </a:r>
              <a:endParaRPr kumimoji="0" lang="en-US" altLang="ko-KR" sz="4400" dirty="0">
                <a:solidFill>
                  <a:schemeClr val="tx2"/>
                </a:solidFill>
                <a:latin typeface="+mj-lt"/>
                <a:ea typeface="新細明體" pitchFamily="18" charset="-120"/>
              </a:endParaRPr>
            </a:p>
          </p:txBody>
        </p:sp>
      </p:grpSp>
      <p:sp>
        <p:nvSpPr>
          <p:cNvPr id="6147" name="Line 4"/>
          <p:cNvSpPr>
            <a:spLocks noChangeShapeType="1"/>
          </p:cNvSpPr>
          <p:nvPr/>
        </p:nvSpPr>
        <p:spPr bwMode="auto">
          <a:xfrm>
            <a:off x="1884364" y="2852738"/>
            <a:ext cx="82438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6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927350" y="3860800"/>
            <a:ext cx="6400800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ko-KR" sz="2600" kern="1200" dirty="0" smtClean="0">
                <a:latin typeface="+mn-ea"/>
              </a:rPr>
              <a:t>2017</a:t>
            </a:r>
            <a:r>
              <a:rPr sz="2600" kern="1200" dirty="0" smtClean="0">
                <a:latin typeface="+mn-ea"/>
              </a:rPr>
              <a:t>년 </a:t>
            </a:r>
            <a:r>
              <a:rPr lang="en-US" sz="2600" kern="1200" dirty="0" smtClean="0">
                <a:latin typeface="+mn-ea"/>
              </a:rPr>
              <a:t>1</a:t>
            </a:r>
            <a:r>
              <a:rPr sz="2600" kern="1200" dirty="0" smtClean="0">
                <a:latin typeface="+mn-ea"/>
              </a:rPr>
              <a:t>학기</a:t>
            </a:r>
            <a:endParaRPr sz="2600" kern="1200" dirty="0">
              <a:latin typeface="+mn-ea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sz="2600" kern="1200" dirty="0">
                <a:latin typeface="+mn-ea"/>
              </a:rPr>
              <a:t>조용주</a:t>
            </a:r>
            <a:endParaRPr lang="en-US" altLang="ko-KR" sz="2600" kern="1200" dirty="0">
              <a:latin typeface="+mn-ea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ko-KR" sz="2600" dirty="0">
                <a:latin typeface="+mn-ea"/>
              </a:rPr>
              <a:t>ycho@smu.ac.kr</a:t>
            </a:r>
            <a:endParaRPr sz="2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9413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배가 아픈 진짜 이유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다방면에 걸쳐 배가 아픈 이유를 폭넓게 살펴보는 것이 필요 </a:t>
            </a:r>
          </a:p>
          <a:p>
            <a:pPr lvl="1" latinLnBrk="0"/>
            <a:r>
              <a:rPr lang="ko-KR" altLang="en-US" dirty="0"/>
              <a:t>배가 아픈 문제보다는 현재 상황을 회피하려는 가능성</a:t>
            </a:r>
          </a:p>
          <a:p>
            <a:pPr lvl="1" latinLnBrk="0"/>
            <a:r>
              <a:rPr lang="ko-KR" altLang="en-US" dirty="0"/>
              <a:t>학교생활에 염증을 느꼈을 가능성 </a:t>
            </a:r>
          </a:p>
          <a:p>
            <a:pPr lvl="1" latinLnBrk="0"/>
            <a:r>
              <a:rPr lang="ko-KR" altLang="en-US" dirty="0"/>
              <a:t>친구와의 다툼이나 집단 따돌림을 당하고 있을 가능성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따라서 여러 가능성에 맞추어 문제를 파악하는 것이 중요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6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열린 사고 문제 </a:t>
            </a:r>
            <a:r>
              <a:rPr lang="en-US" altLang="ko-KR" dirty="0" smtClean="0"/>
              <a:t>(Open-minded problem)</a:t>
            </a:r>
          </a:p>
          <a:p>
            <a:pPr lvl="1" latinLnBrk="0"/>
            <a:r>
              <a:rPr lang="ko-KR" altLang="en-US" dirty="0"/>
              <a:t>열린 마음과 창의적인 사고를 통해 문제를 해결하는 기법</a:t>
            </a:r>
          </a:p>
          <a:p>
            <a:pPr lvl="1" latinLnBrk="0"/>
            <a:r>
              <a:rPr lang="ko-KR" altLang="en-US" dirty="0"/>
              <a:t>문제의 해답이 여러 개일 경우도 있음 </a:t>
            </a:r>
          </a:p>
          <a:p>
            <a:pPr lvl="1" latinLnBrk="0"/>
            <a:r>
              <a:rPr lang="ko-KR" altLang="en-US" dirty="0"/>
              <a:t>정해진 해답이 없는 경우도 있음 </a:t>
            </a:r>
          </a:p>
          <a:p>
            <a:pPr lvl="1" latinLnBrk="0"/>
            <a:r>
              <a:rPr lang="ko-KR" altLang="en-US" dirty="0"/>
              <a:t>상상의 나래를 통하여 해결할 수도 있는 문제들 포함</a:t>
            </a:r>
          </a:p>
          <a:p>
            <a:pPr lvl="1" latinLnBrk="0"/>
            <a:r>
              <a:rPr lang="ko-KR" altLang="en-US" dirty="0"/>
              <a:t>창의적 사고의 지름길인 문제해결 방법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4071942"/>
            <a:ext cx="1704971" cy="1394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4071942"/>
            <a:ext cx="1428760" cy="1414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733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2236423"/>
            <a:ext cx="10972800" cy="3894501"/>
          </a:xfrm>
        </p:spPr>
        <p:txBody>
          <a:bodyPr/>
          <a:lstStyle/>
          <a:p>
            <a:pPr marL="400050" lvl="1" indent="0" latinLnBrk="0">
              <a:buNone/>
            </a:pPr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</a:t>
            </a:r>
            <a:endParaRPr lang="ko-KR" altLang="en-US" dirty="0"/>
          </a:p>
          <a:p>
            <a:pPr lvl="1" latinLnBrk="0"/>
            <a:r>
              <a:rPr lang="ko-KR" altLang="en-US" dirty="0"/>
              <a:t>하나의 해답이 아닌 여러 개의 해답을 가지고 있음 </a:t>
            </a:r>
          </a:p>
          <a:p>
            <a:pPr lvl="1" latinLnBrk="0"/>
            <a:r>
              <a:rPr lang="en-US" altLang="ko-KR" dirty="0"/>
              <a:t>3 × 9 = 27, 7 × 1 = 7, 9 × 3 = 27</a:t>
            </a:r>
            <a:r>
              <a:rPr lang="ko-KR" altLang="en-US" dirty="0"/>
              <a:t>과 같은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</a:p>
          <a:p>
            <a:pPr lvl="1" latinLnBrk="0"/>
            <a:r>
              <a:rPr lang="ko-KR" altLang="en-US" dirty="0"/>
              <a:t>이런 문제의 경우 문제 분석 단계에서 모든 경우의 수 고려</a:t>
            </a:r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600" y="1422819"/>
            <a:ext cx="11114856" cy="813604"/>
          </a:xfrm>
          <a:prstGeom prst="roundRect">
            <a:avLst>
              <a:gd name="adj" fmla="val 12273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6.3] </a:t>
            </a:r>
            <a:r>
              <a:rPr lang="ko-KR" altLang="en-US" dirty="0">
                <a:solidFill>
                  <a:schemeClr val="tx1"/>
                </a:solidFill>
              </a:rPr>
              <a:t>문제의 해답이 여러 개일 경우</a:t>
            </a:r>
          </a:p>
          <a:p>
            <a:pPr fontAlgn="base" latinLnBrk="0"/>
            <a:r>
              <a:rPr lang="ko-KR" altLang="en-US" dirty="0">
                <a:solidFill>
                  <a:schemeClr val="tx1"/>
                </a:solidFill>
              </a:rPr>
              <a:t>구구단에서 두 수를 곱한 결과의 끝자리 값이 </a:t>
            </a:r>
            <a:r>
              <a:rPr lang="en-US" altLang="ko-KR" dirty="0">
                <a:solidFill>
                  <a:schemeClr val="tx1"/>
                </a:solidFill>
              </a:rPr>
              <a:t>7</a:t>
            </a:r>
            <a:r>
              <a:rPr lang="ko-KR" altLang="en-US" dirty="0">
                <a:solidFill>
                  <a:schemeClr val="tx1"/>
                </a:solidFill>
              </a:rPr>
              <a:t>인 경우 구하기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4147" y="2392040"/>
            <a:ext cx="3316952" cy="4346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92031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2442627"/>
            <a:ext cx="10972800" cy="3688298"/>
          </a:xfrm>
        </p:spPr>
        <p:txBody>
          <a:bodyPr/>
          <a:lstStyle/>
          <a:p>
            <a:pPr lvl="1" latinLnBrk="0"/>
            <a:r>
              <a:rPr lang="ko-KR" altLang="en-US" dirty="0"/>
              <a:t>열린 사고로 사람에 따라 다양한 생각들이 나올 수 있음 </a:t>
            </a:r>
          </a:p>
          <a:p>
            <a:pPr lvl="1" latinLnBrk="0"/>
            <a:r>
              <a:rPr lang="ko-KR" altLang="en-US" dirty="0"/>
              <a:t>정해진 정답이 따로 없는 것도 열린 사고의 특징</a:t>
            </a:r>
          </a:p>
          <a:p>
            <a:pPr lvl="1" latinLnBrk="0"/>
            <a:r>
              <a:rPr lang="ko-KR" altLang="en-US" dirty="0"/>
              <a:t>풍부한 상상력과 깊이 있는 사고를 통해 문제해결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1196752"/>
            <a:ext cx="11221352" cy="1101636"/>
          </a:xfrm>
          <a:prstGeom prst="roundRect">
            <a:avLst>
              <a:gd name="adj" fmla="val 12273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6.4] </a:t>
            </a:r>
            <a:r>
              <a:rPr lang="ko-KR" altLang="en-US" dirty="0">
                <a:solidFill>
                  <a:schemeClr val="tx1"/>
                </a:solidFill>
              </a:rPr>
              <a:t>열린 사고 문제</a:t>
            </a:r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“만약 이 세상에 컴퓨터가 갑자기 없어진다면 어떤 일이 생길 것인가”라는 문제에 대해 떠오르는 생각을 </a:t>
            </a: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개 정도 적어보자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Picture 2" descr="C:\Users\Administrator\Desktop\삭제-1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3811876"/>
            <a:ext cx="6956561" cy="27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63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-342900" latinLnBrk="0"/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</a:t>
            </a:r>
            <a:r>
              <a:rPr lang="ko-KR" altLang="en-US" dirty="0"/>
              <a:t>가능한 발상의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pPr lvl="2" indent="-342900" latinLnBrk="0"/>
            <a:r>
              <a:rPr lang="ko-KR" altLang="en-US" dirty="0" smtClean="0"/>
              <a:t>사전에서 </a:t>
            </a:r>
            <a:r>
              <a:rPr lang="ko-KR" altLang="en-US" dirty="0"/>
              <a:t>‘컴퓨터’나 ‘</a:t>
            </a:r>
            <a:r>
              <a:rPr lang="en-US" altLang="ko-KR" dirty="0"/>
              <a:t>Computer’ </a:t>
            </a:r>
            <a:r>
              <a:rPr lang="ko-KR" altLang="en-US" dirty="0"/>
              <a:t>등의 단어가 사라질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 indent="-342900" latinLnBrk="0"/>
            <a:r>
              <a:rPr lang="ko-KR" altLang="en-US" dirty="0" smtClean="0"/>
              <a:t>각 </a:t>
            </a:r>
            <a:r>
              <a:rPr lang="ko-KR" altLang="en-US" dirty="0"/>
              <a:t>대학에서 컴퓨터 관련 학과와 </a:t>
            </a:r>
            <a:r>
              <a:rPr lang="en-US" altLang="ko-KR" dirty="0"/>
              <a:t>IT </a:t>
            </a:r>
            <a:r>
              <a:rPr lang="ko-KR" altLang="en-US" dirty="0"/>
              <a:t>기업들이 없어질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 indent="-342900" latinLnBrk="0"/>
            <a:r>
              <a:rPr lang="ko-KR" altLang="en-US" dirty="0" smtClean="0"/>
              <a:t>워드프로세서가 </a:t>
            </a:r>
            <a:r>
              <a:rPr lang="ko-KR" altLang="en-US" dirty="0"/>
              <a:t>없어서 문서작성에 어려움이 많을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 indent="-342900" latinLnBrk="0"/>
            <a:r>
              <a:rPr lang="ko-KR" altLang="en-US" dirty="0" smtClean="0"/>
              <a:t>엄청난 </a:t>
            </a:r>
            <a:r>
              <a:rPr lang="ko-KR" altLang="en-US" dirty="0"/>
              <a:t>계산이 필요한 유전자 분석 등이 불가능해질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 indent="-342900" latinLnBrk="0"/>
            <a:r>
              <a:rPr lang="ko-KR" altLang="en-US" dirty="0" smtClean="0"/>
              <a:t>항공기 </a:t>
            </a:r>
            <a:r>
              <a:rPr lang="ko-KR" altLang="en-US" dirty="0"/>
              <a:t>등의 실시간 운행 현황의 처리가 불가능해질 것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 descr="C:\Users\Administrator\Desktop\삭제-182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799" y="3553685"/>
            <a:ext cx="5841921" cy="279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86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6.1.2 </a:t>
            </a:r>
            <a:r>
              <a:rPr lang="ko-KR" altLang="en-US" dirty="0" smtClean="0"/>
              <a:t>데이터 수집과 표현 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수집과 표현 단계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어떤 문제를 해결하는데 필요한 지식의 발견을 도와주는 단계</a:t>
            </a:r>
          </a:p>
          <a:p>
            <a:pPr lvl="1" latinLnBrk="0"/>
            <a:r>
              <a:rPr lang="ko-KR" altLang="en-US" dirty="0"/>
              <a:t>과거에는 관련 서적 등 출판물을 찾아보는 것이 빠르고 편리</a:t>
            </a:r>
          </a:p>
          <a:p>
            <a:pPr lvl="1" latinLnBrk="0"/>
            <a:r>
              <a:rPr lang="ko-KR" altLang="en-US" dirty="0"/>
              <a:t>최근에는 인터넷을 통한 정보의 검색과 수집이 일반화됨</a:t>
            </a:r>
          </a:p>
          <a:p>
            <a:pPr lvl="2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그림6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35" y="2991959"/>
            <a:ext cx="9090979" cy="32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16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수집과 표현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인터넷 검색 사이트를 통한 풍부한 데이터 검색 </a:t>
            </a:r>
          </a:p>
          <a:p>
            <a:pPr latinLnBrk="0"/>
            <a:r>
              <a:rPr lang="ko-KR" altLang="en-US" dirty="0" err="1"/>
              <a:t>네이버</a:t>
            </a:r>
            <a:r>
              <a:rPr lang="en-US" altLang="ko-KR" dirty="0"/>
              <a:t>(naver.com), </a:t>
            </a:r>
            <a:r>
              <a:rPr lang="ko-KR" altLang="en-US" dirty="0"/>
              <a:t>다음</a:t>
            </a:r>
            <a:r>
              <a:rPr lang="en-US" altLang="ko-KR" dirty="0"/>
              <a:t>(daum.net), </a:t>
            </a:r>
            <a:r>
              <a:rPr lang="ko-KR" altLang="en-US" dirty="0" err="1"/>
              <a:t>구글</a:t>
            </a:r>
            <a:r>
              <a:rPr lang="en-US" altLang="ko-KR" dirty="0"/>
              <a:t>(www.google.com) </a:t>
            </a:r>
            <a:r>
              <a:rPr lang="ko-KR" altLang="en-US" dirty="0"/>
              <a:t>등</a:t>
            </a:r>
          </a:p>
          <a:p>
            <a:pPr latinLnBrk="0"/>
            <a:r>
              <a:rPr lang="ko-KR" altLang="en-US" dirty="0"/>
              <a:t>일부 검증되지 않은 내용도 포함될 가능성에 유의해야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atinLnBrk="0"/>
            <a:endParaRPr lang="en-US" altLang="ko-KR" dirty="0"/>
          </a:p>
          <a:p>
            <a:pPr latinLnBrk="0"/>
            <a:endParaRPr lang="en-US" altLang="ko-KR" dirty="0" smtClean="0"/>
          </a:p>
          <a:p>
            <a:pPr marL="400050" lvl="1" indent="0" latinLnBrk="0">
              <a:buNone/>
            </a:pPr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</a:t>
            </a:r>
            <a:endParaRPr lang="ko-KR" altLang="en-US" dirty="0"/>
          </a:p>
          <a:p>
            <a:pPr lvl="1" latinLnBrk="0"/>
            <a:r>
              <a:rPr lang="ko-KR" altLang="en-US" dirty="0"/>
              <a:t>메뉴의 상단에 있는 메뉴 참조</a:t>
            </a:r>
          </a:p>
          <a:p>
            <a:pPr lvl="1" latinLnBrk="0"/>
            <a:r>
              <a:rPr lang="ko-KR" altLang="en-US" dirty="0"/>
              <a:t>통합검색</a:t>
            </a:r>
            <a:r>
              <a:rPr lang="en-US" altLang="ko-KR" dirty="0"/>
              <a:t>, </a:t>
            </a:r>
            <a:r>
              <a:rPr lang="ko-KR" altLang="en-US" dirty="0"/>
              <a:t>책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지식</a:t>
            </a:r>
            <a:r>
              <a:rPr lang="en-US" altLang="ko-KR" dirty="0" err="1"/>
              <a:t>iN</a:t>
            </a:r>
            <a:r>
              <a:rPr lang="en-US" altLang="ko-KR" dirty="0"/>
              <a:t>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 err="1"/>
              <a:t>더보기</a:t>
            </a:r>
            <a:r>
              <a:rPr lang="ko-KR" altLang="en-US" dirty="0"/>
              <a:t> 등 메뉴</a:t>
            </a:r>
          </a:p>
          <a:p>
            <a:endParaRPr lang="ko-KR" altLang="en-US" dirty="0"/>
          </a:p>
          <a:p>
            <a:pPr latinLnBrk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9600" y="2717223"/>
            <a:ext cx="10014408" cy="50674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6.5] </a:t>
            </a:r>
            <a:r>
              <a:rPr lang="ko-KR" altLang="en-US" dirty="0">
                <a:solidFill>
                  <a:schemeClr val="tx1"/>
                </a:solidFill>
              </a:rPr>
              <a:t>인터넷 검색엔진을 통해 ‘컴퓨팅 사고’를 검색해보고 주요 메뉴들을 나열해 보시오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75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6.2.1 </a:t>
            </a:r>
            <a:r>
              <a:rPr lang="ko-KR" altLang="en-US" dirty="0" smtClean="0"/>
              <a:t>분해 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분해의 개념</a:t>
            </a:r>
            <a:endParaRPr lang="en-US" altLang="ko-KR" dirty="0" smtClean="0"/>
          </a:p>
          <a:p>
            <a:pPr lvl="1" latinLnBrk="0"/>
            <a:r>
              <a:rPr lang="en-US" altLang="ko-KR" dirty="0"/>
              <a:t>‘</a:t>
            </a:r>
            <a:r>
              <a:rPr lang="ko-KR" altLang="en-US" dirty="0"/>
              <a:t>분해</a:t>
            </a:r>
            <a:r>
              <a:rPr lang="en-US" altLang="ko-KR" dirty="0"/>
              <a:t>(decomposition)’</a:t>
            </a:r>
            <a:r>
              <a:rPr lang="ko-KR" altLang="en-US" dirty="0"/>
              <a:t>는 복잡한 문제를 작은 부분들로 나눔</a:t>
            </a:r>
          </a:p>
          <a:p>
            <a:pPr lvl="1" latinLnBrk="0"/>
            <a:r>
              <a:rPr lang="ko-KR" altLang="en-US" dirty="0"/>
              <a:t>나누어진 각 부분을 검토하면서 해결하는 방법이 좋음 </a:t>
            </a:r>
          </a:p>
          <a:p>
            <a:pPr lvl="1" latinLnBrk="0"/>
            <a:r>
              <a:rPr lang="ko-KR" altLang="en-US" dirty="0"/>
              <a:t>그 결과 문제를 다루기가 훨씬 쉬워지고 명확해지는 장점</a:t>
            </a:r>
          </a:p>
          <a:p>
            <a:pPr lvl="1" latinLnBrk="0"/>
            <a:r>
              <a:rPr lang="ko-KR" altLang="en-US" dirty="0"/>
              <a:t>자전거 작동의 이해를 위해 여러 부분으로 나눈 후 살펴봄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그림6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90" y="3254325"/>
            <a:ext cx="9384318" cy="28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881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분해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57460"/>
            <a:ext cx="10972800" cy="4773465"/>
          </a:xfrm>
        </p:spPr>
        <p:txBody>
          <a:bodyPr/>
          <a:lstStyle/>
          <a:p>
            <a:pPr latinLnBrk="0"/>
            <a:r>
              <a:rPr lang="ko-KR" altLang="en-US" dirty="0" smtClean="0"/>
              <a:t>분해의 예</a:t>
            </a:r>
            <a:r>
              <a:rPr lang="en-US" altLang="ko-KR" dirty="0" smtClean="0"/>
              <a:t>1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 smtClean="0"/>
              <a:t>일상생활에서 효율적인 칫솔질을 세부적으로 분해하여 판단</a:t>
            </a:r>
            <a:endParaRPr lang="en-US" altLang="ko-KR" dirty="0" smtClean="0"/>
          </a:p>
          <a:p>
            <a:pPr marL="0" indent="0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어떤 칫솔을 쓸 것인가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얼마 동안 칫솔질을 할 것인가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얼마나 세게 이를 닦을 것인가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어떤 치약을 사용할 것인가</a:t>
            </a:r>
            <a:r>
              <a:rPr lang="en-US" altLang="ko-KR" dirty="0"/>
              <a:t>?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 smtClean="0"/>
              <a:t>컴퓨팅 </a:t>
            </a:r>
            <a:r>
              <a:rPr lang="ko-KR" altLang="en-US" dirty="0"/>
              <a:t>사고 중 ‘</a:t>
            </a:r>
            <a:r>
              <a:rPr lang="ko-KR" altLang="en-US" dirty="0">
                <a:solidFill>
                  <a:srgbClr val="C00000"/>
                </a:solidFill>
              </a:rPr>
              <a:t>분해</a:t>
            </a:r>
            <a:r>
              <a:rPr lang="ko-KR" altLang="en-US" dirty="0"/>
              <a:t>’</a:t>
            </a:r>
            <a:r>
              <a:rPr lang="ko-KR" altLang="en-US" dirty="0" err="1"/>
              <a:t>를</a:t>
            </a:r>
            <a:r>
              <a:rPr lang="ko-KR" altLang="en-US" dirty="0"/>
              <a:t> 통해 성공한 오랄</a:t>
            </a:r>
            <a:r>
              <a:rPr lang="en-US" altLang="ko-KR" dirty="0"/>
              <a:t>-</a:t>
            </a:r>
            <a:r>
              <a:rPr lang="ko-KR" altLang="en-US" dirty="0"/>
              <a:t>비</a:t>
            </a:r>
            <a:r>
              <a:rPr lang="en-US" altLang="ko-KR" dirty="0"/>
              <a:t>(Oral-B) </a:t>
            </a:r>
            <a:r>
              <a:rPr lang="ko-KR" altLang="en-US" dirty="0"/>
              <a:t>사례</a:t>
            </a:r>
          </a:p>
          <a:p>
            <a:pPr latinLnBrk="0"/>
            <a:r>
              <a:rPr lang="ko-KR" altLang="en-US" dirty="0"/>
              <a:t>최적의 </a:t>
            </a:r>
            <a:r>
              <a:rPr lang="ko-KR" altLang="en-US" dirty="0" err="1"/>
              <a:t>칫솔모</a:t>
            </a:r>
            <a:r>
              <a:rPr lang="ko-KR" altLang="en-US" dirty="0"/>
              <a:t> 배치 알고리즘 고안</a:t>
            </a:r>
            <a:r>
              <a:rPr lang="en-US" altLang="ko-KR" dirty="0"/>
              <a:t>, </a:t>
            </a:r>
            <a:r>
              <a:rPr lang="ko-KR" altLang="en-US" dirty="0"/>
              <a:t>세계적 브랜드로 발돋움</a:t>
            </a:r>
          </a:p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09600" y="1825671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6.6] </a:t>
            </a:r>
            <a:r>
              <a:rPr lang="ko-KR" altLang="en-US" dirty="0">
                <a:solidFill>
                  <a:schemeClr val="tx1"/>
                </a:solidFill>
              </a:rPr>
              <a:t>분해를 통한 효율적인 </a:t>
            </a:r>
            <a:r>
              <a:rPr lang="ko-KR" altLang="en-US" dirty="0" smtClean="0">
                <a:solidFill>
                  <a:schemeClr val="tx1"/>
                </a:solidFill>
              </a:rPr>
              <a:t>칫솔질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Administrator\Desktop\삭제-1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75" y="2279235"/>
            <a:ext cx="3737436" cy="226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51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분해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분해의 예 </a:t>
            </a:r>
            <a:r>
              <a:rPr lang="en-US" altLang="ko-KR" dirty="0" smtClean="0"/>
              <a:t>2</a:t>
            </a:r>
          </a:p>
          <a:p>
            <a:endParaRPr lang="en-US" altLang="ko-KR" dirty="0"/>
          </a:p>
          <a:p>
            <a:pPr lvl="1" latinLnBrk="0"/>
            <a:endParaRPr lang="en-US" altLang="ko-KR" dirty="0" smtClean="0"/>
          </a:p>
          <a:p>
            <a:pPr lvl="1" latinLnBrk="0"/>
            <a:r>
              <a:rPr lang="ko-KR" altLang="en-US" dirty="0" smtClean="0"/>
              <a:t>서양식 </a:t>
            </a:r>
            <a:r>
              <a:rPr lang="ko-KR" altLang="en-US" dirty="0"/>
              <a:t>아침 준비의 일을 </a:t>
            </a:r>
            <a:r>
              <a:rPr lang="en-US" altLang="ko-KR" dirty="0"/>
              <a:t>6</a:t>
            </a:r>
            <a:r>
              <a:rPr lang="ko-KR" altLang="en-US" dirty="0"/>
              <a:t>개의 작은 일들로 </a:t>
            </a:r>
            <a:r>
              <a:rPr lang="ko-KR" altLang="en-US" dirty="0" smtClean="0">
                <a:solidFill>
                  <a:srgbClr val="C00000"/>
                </a:solidFill>
              </a:rPr>
              <a:t>분해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 latinLnBrk="0"/>
            <a:r>
              <a:rPr lang="ko-KR" altLang="en-US" dirty="0" smtClean="0"/>
              <a:t>몇 </a:t>
            </a:r>
            <a:r>
              <a:rPr lang="ko-KR" altLang="en-US" dirty="0"/>
              <a:t>사람이 나누어 처리하면 훨씬 빠르고 효율적으로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빵을 토스터에 넣어 굽는 일</a:t>
            </a:r>
          </a:p>
          <a:p>
            <a:pPr lvl="2" latinLnBrk="0"/>
            <a:r>
              <a:rPr lang="ko-KR" altLang="en-US" dirty="0"/>
              <a:t>계란을 프라이 하는 일</a:t>
            </a:r>
          </a:p>
          <a:p>
            <a:pPr lvl="2" latinLnBrk="0"/>
            <a:r>
              <a:rPr lang="ko-KR" altLang="en-US" dirty="0"/>
              <a:t>포크와 나이프를 준비하는 일</a:t>
            </a:r>
          </a:p>
          <a:p>
            <a:pPr lvl="2" latinLnBrk="0"/>
            <a:r>
              <a:rPr lang="ko-KR" altLang="en-US" dirty="0"/>
              <a:t>약간의 샐러드를 준비하는 일</a:t>
            </a:r>
          </a:p>
          <a:p>
            <a:pPr lvl="2" latinLnBrk="0"/>
            <a:r>
              <a:rPr lang="ko-KR" altLang="en-US" dirty="0"/>
              <a:t>우유나 음료수를 컵에 담는 일</a:t>
            </a:r>
          </a:p>
          <a:p>
            <a:pPr lvl="2" latinLnBrk="0"/>
            <a:r>
              <a:rPr lang="ko-KR" altLang="en-US" dirty="0"/>
              <a:t>커피를 내려서 잔에 담는 일 등 </a:t>
            </a:r>
          </a:p>
          <a:p>
            <a:pPr lvl="1" latinLnBrk="0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24657" y="1753837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>
                <a:solidFill>
                  <a:schemeClr val="tx1"/>
                </a:solidFill>
              </a:rPr>
              <a:t>[</a:t>
            </a:r>
            <a:r>
              <a:rPr lang="ko-KR" altLang="en-US">
                <a:solidFill>
                  <a:schemeClr val="tx1"/>
                </a:solidFill>
              </a:rPr>
              <a:t>예제 </a:t>
            </a:r>
            <a:r>
              <a:rPr lang="en-US" altLang="ko-KR">
                <a:solidFill>
                  <a:schemeClr val="tx1"/>
                </a:solidFill>
              </a:rPr>
              <a:t>6.7] </a:t>
            </a:r>
            <a:r>
              <a:rPr lang="ko-KR" altLang="en-US">
                <a:solidFill>
                  <a:schemeClr val="tx1"/>
                </a:solidFill>
              </a:rPr>
              <a:t>아침식사를 공동으로 준비하기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3135" y="2891227"/>
            <a:ext cx="3952778" cy="3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241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 </a:t>
            </a:r>
            <a:r>
              <a:rPr lang="ko-KR" altLang="en-US" dirty="0" smtClean="0"/>
              <a:t>컴퓨팅 사고 </a:t>
            </a:r>
            <a:r>
              <a:rPr lang="ko-KR" altLang="en-US" dirty="0"/>
              <a:t>전</a:t>
            </a:r>
            <a:r>
              <a:rPr lang="en-US" altLang="ko-KR" dirty="0"/>
              <a:t>(</a:t>
            </a:r>
            <a:r>
              <a:rPr lang="ko-KR" altLang="en-US" dirty="0"/>
              <a:t>前</a:t>
            </a:r>
            <a:r>
              <a:rPr lang="en-US" altLang="ko-KR" dirty="0"/>
              <a:t>) </a:t>
            </a:r>
            <a:r>
              <a:rPr lang="ko-KR" altLang="en-US" dirty="0"/>
              <a:t>단계들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컴퓨팅 사고 </a:t>
            </a:r>
            <a:r>
              <a:rPr lang="en-US" altLang="ko-KR" dirty="0" smtClean="0"/>
              <a:t>7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그림6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8" y="1919590"/>
            <a:ext cx="10357831" cy="376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950614" y="2317687"/>
            <a:ext cx="5640309" cy="258929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•"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  <a:ea typeface="新細明體" pitchFamily="18" charset="-12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04184" y="191959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문제 정의 단계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0935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분해 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분해의 예 </a:t>
            </a:r>
            <a:r>
              <a:rPr lang="en-US" altLang="ko-KR" dirty="0" smtClean="0"/>
              <a:t>3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 latinLnBrk="0"/>
            <a:r>
              <a:rPr lang="ko-KR" altLang="en-US" dirty="0"/>
              <a:t>디지털 컴퓨터는 그것을 작동시키는 중앙처리장치가 한 개</a:t>
            </a:r>
          </a:p>
          <a:p>
            <a:pPr lvl="1" latinLnBrk="0"/>
            <a:r>
              <a:rPr lang="en-US" altLang="ko-KR" dirty="0"/>
              <a:t>1985</a:t>
            </a:r>
            <a:r>
              <a:rPr lang="ko-KR" altLang="en-US" dirty="0"/>
              <a:t>년 미국에서 슈퍼병렬처리 컴퓨터인 </a:t>
            </a:r>
            <a:r>
              <a:rPr lang="en-US" altLang="ko-KR" dirty="0"/>
              <a:t>NCUBE/10 </a:t>
            </a:r>
            <a:r>
              <a:rPr lang="ko-KR" altLang="en-US" dirty="0"/>
              <a:t>개발</a:t>
            </a:r>
          </a:p>
          <a:p>
            <a:pPr lvl="1" latinLnBrk="0"/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승인 </a:t>
            </a:r>
            <a:r>
              <a:rPr lang="en-US" altLang="ko-KR" dirty="0"/>
              <a:t>1,024</a:t>
            </a:r>
            <a:r>
              <a:rPr lang="ko-KR" altLang="en-US" dirty="0"/>
              <a:t>개의 프로세서들로 이루어져 있음</a:t>
            </a:r>
          </a:p>
          <a:p>
            <a:pPr lvl="1" latinLnBrk="0"/>
            <a:r>
              <a:rPr lang="ko-KR" altLang="en-US" dirty="0"/>
              <a:t>주어진 업무를 </a:t>
            </a:r>
            <a:r>
              <a:rPr lang="en-US" altLang="ko-KR" dirty="0"/>
              <a:t>1,024</a:t>
            </a:r>
            <a:r>
              <a:rPr lang="ko-KR" altLang="en-US" dirty="0"/>
              <a:t>개의 프로세서들이 나누어서 처리</a:t>
            </a:r>
          </a:p>
          <a:p>
            <a:pPr lvl="1" latinLnBrk="0"/>
            <a:r>
              <a:rPr lang="ko-KR" altLang="en-US" dirty="0">
                <a:solidFill>
                  <a:srgbClr val="C00000"/>
                </a:solidFill>
              </a:rPr>
              <a:t>분해</a:t>
            </a:r>
            <a:r>
              <a:rPr lang="ko-KR" altLang="en-US" dirty="0"/>
              <a:t> 처리의 효과가 큼</a:t>
            </a:r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24657" y="1753837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 smtClean="0">
                <a:solidFill>
                  <a:schemeClr val="tx1"/>
                </a:solidFill>
              </a:rPr>
              <a:t>6.8] </a:t>
            </a:r>
            <a:r>
              <a:rPr lang="ko-KR" altLang="en-US" dirty="0" smtClean="0">
                <a:solidFill>
                  <a:schemeClr val="tx1"/>
                </a:solidFill>
              </a:rPr>
              <a:t>병렬처리 컴퓨터의 분해처리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Picture 2" descr="D:\작업완료\소프트웨어와컴퓨팅사고\소프트웨어와컴퓨팅사고_그림파일\6장\그림6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688" y="3404293"/>
            <a:ext cx="4316366" cy="344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분해 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분해의 예 </a:t>
            </a:r>
            <a:r>
              <a:rPr lang="en-US" altLang="ko-KR" dirty="0" smtClean="0"/>
              <a:t>4</a:t>
            </a:r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33806" y="1767176"/>
            <a:ext cx="8208912" cy="796915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6.9] </a:t>
            </a:r>
            <a:r>
              <a:rPr lang="ko-KR" altLang="en-US" dirty="0">
                <a:solidFill>
                  <a:schemeClr val="tx1"/>
                </a:solidFill>
              </a:rPr>
              <a:t>최단거리 경로의 경우의 수 찾기</a:t>
            </a:r>
          </a:p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ko-KR" altLang="en-US" dirty="0">
                <a:solidFill>
                  <a:schemeClr val="tx1"/>
                </a:solidFill>
              </a:rPr>
              <a:t>지점에서 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r>
              <a:rPr lang="ko-KR" altLang="en-US" dirty="0">
                <a:solidFill>
                  <a:schemeClr val="tx1"/>
                </a:solidFill>
              </a:rPr>
              <a:t>지점까지 가는 가장 가까운 길은 몇 가지인가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2" descr="C:\Users\Administrator\Desktop\삭제-1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59" y="2779991"/>
            <a:ext cx="3032435" cy="29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82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분해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-342900" latinLnBrk="0"/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</a:t>
            </a:r>
            <a:endParaRPr lang="ko-KR" altLang="en-US" dirty="0"/>
          </a:p>
          <a:p>
            <a:pPr lvl="2" latinLnBrk="0"/>
            <a:r>
              <a:rPr lang="ko-KR" altLang="en-US" dirty="0"/>
              <a:t>문제를 중간 결과들로 분해한 후 통합하는 방법이 효과적</a:t>
            </a:r>
          </a:p>
          <a:p>
            <a:pPr lvl="2" latinLnBrk="0"/>
            <a:r>
              <a:rPr lang="ko-KR" altLang="en-US" dirty="0"/>
              <a:t>먼저 </a:t>
            </a:r>
            <a:r>
              <a:rPr lang="en-US" altLang="ko-KR" dirty="0"/>
              <a:t>A</a:t>
            </a:r>
            <a:r>
              <a:rPr lang="ko-KR" altLang="en-US" dirty="0"/>
              <a:t>지점에서 갈 수 있는 지점을 정하여 </a:t>
            </a:r>
            <a:r>
              <a:rPr lang="en-US" altLang="ko-KR" dirty="0"/>
              <a:t>1</a:t>
            </a:r>
            <a:r>
              <a:rPr lang="ko-KR" altLang="en-US" dirty="0"/>
              <a:t>을 적음 </a:t>
            </a:r>
          </a:p>
          <a:p>
            <a:pPr lvl="2" latinLnBrk="0"/>
            <a:r>
              <a:rPr lang="ko-KR" altLang="en-US" dirty="0"/>
              <a:t>외길인 경우에는 그 숫자를 그대로 유지 </a:t>
            </a:r>
          </a:p>
          <a:p>
            <a:pPr lvl="2" latinLnBrk="0"/>
            <a:r>
              <a:rPr lang="ko-KR" altLang="en-US" dirty="0"/>
              <a:t>통합되는 교차로에서는 양쪽 방향의 숫자를 단계적으로 더해감 </a:t>
            </a:r>
          </a:p>
          <a:p>
            <a:pPr lvl="2" latinLnBrk="0"/>
            <a:r>
              <a:rPr lang="en-US" altLang="ko-KR" dirty="0"/>
              <a:t>B</a:t>
            </a:r>
            <a:r>
              <a:rPr lang="ko-KR" altLang="en-US" dirty="0"/>
              <a:t>에 도착하는 경우의 수는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C:\Users\Administrator\Desktop\삭제-187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" t="5205" r="2914" b="3520"/>
          <a:stretch/>
        </p:blipFill>
        <p:spPr bwMode="auto">
          <a:xfrm>
            <a:off x="1196204" y="3600504"/>
            <a:ext cx="10230959" cy="265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52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6.2.2 </a:t>
            </a:r>
            <a:r>
              <a:rPr lang="ko-KR" altLang="en-US" dirty="0" smtClean="0"/>
              <a:t>패턴인식 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패턴이란 무엇인가</a:t>
            </a:r>
            <a:r>
              <a:rPr lang="en-US" altLang="ko-KR" dirty="0" smtClean="0"/>
              <a:t>?</a:t>
            </a:r>
          </a:p>
          <a:p>
            <a:pPr lvl="1" latinLnBrk="0"/>
            <a:r>
              <a:rPr lang="ko-KR" altLang="en-US" dirty="0"/>
              <a:t>패턴</a:t>
            </a:r>
            <a:r>
              <a:rPr lang="en-US" altLang="ko-KR" dirty="0"/>
              <a:t>(pattern)</a:t>
            </a:r>
            <a:r>
              <a:rPr lang="ko-KR" altLang="en-US" dirty="0"/>
              <a:t>이란 어떤 문제에서의 공통적인 유사성이나 특징 </a:t>
            </a:r>
          </a:p>
          <a:p>
            <a:pPr lvl="1" latinLnBrk="0"/>
            <a:r>
              <a:rPr lang="ko-KR" altLang="en-US" dirty="0"/>
              <a:t>개별적인 문제 내 또는 서로 다른 문제들 사이에도 존재 가능</a:t>
            </a:r>
          </a:p>
          <a:p>
            <a:pPr lvl="1" latinLnBrk="0"/>
            <a:r>
              <a:rPr lang="ko-KR" altLang="en-US" dirty="0"/>
              <a:t>고양이를 그리려고 할 때 모든 고양이들의 공통된 특징에 주목</a:t>
            </a:r>
          </a:p>
          <a:p>
            <a:pPr lvl="1" latinLnBrk="0"/>
            <a:r>
              <a:rPr lang="ko-KR" altLang="en-US" dirty="0"/>
              <a:t>둥근 얼굴</a:t>
            </a:r>
            <a:r>
              <a:rPr lang="en-US" altLang="ko-KR" dirty="0"/>
              <a:t>, 4</a:t>
            </a:r>
            <a:r>
              <a:rPr lang="ko-KR" altLang="en-US" dirty="0"/>
              <a:t>개의 다리</a:t>
            </a:r>
            <a:r>
              <a:rPr lang="en-US" altLang="ko-KR" dirty="0"/>
              <a:t>, </a:t>
            </a:r>
            <a:r>
              <a:rPr lang="ko-KR" altLang="en-US" dirty="0"/>
              <a:t>반짝이는 눈</a:t>
            </a:r>
            <a:r>
              <a:rPr lang="en-US" altLang="ko-KR" dirty="0"/>
              <a:t>, </a:t>
            </a:r>
            <a:r>
              <a:rPr lang="ko-KR" altLang="en-US" dirty="0"/>
              <a:t>기다란 꼬리</a:t>
            </a:r>
            <a:r>
              <a:rPr lang="en-US" altLang="ko-KR" dirty="0"/>
              <a:t>, </a:t>
            </a:r>
            <a:r>
              <a:rPr lang="ko-KR" altLang="en-US" dirty="0"/>
              <a:t>부드러운 털</a:t>
            </a:r>
          </a:p>
          <a:p>
            <a:pPr lvl="1" latinLnBrk="0"/>
            <a:r>
              <a:rPr lang="ko-KR" altLang="en-US" dirty="0"/>
              <a:t>고양이를 그릴 때 이런 패턴에 착안</a:t>
            </a:r>
            <a:r>
              <a:rPr lang="en-US" altLang="ko-KR" dirty="0"/>
              <a:t>, </a:t>
            </a:r>
            <a:r>
              <a:rPr lang="ko-KR" altLang="en-US" dirty="0"/>
              <a:t>고양이 그리기가 </a:t>
            </a:r>
            <a:r>
              <a:rPr lang="ko-KR" altLang="en-US" dirty="0" smtClean="0"/>
              <a:t>쉬움</a:t>
            </a:r>
            <a:endParaRPr lang="en-US" altLang="ko-KR" dirty="0" smtClean="0"/>
          </a:p>
          <a:p>
            <a:pPr lvl="1" latinLnBrk="0"/>
            <a:endParaRPr lang="en-US" altLang="ko-KR" dirty="0"/>
          </a:p>
          <a:p>
            <a:r>
              <a:rPr lang="ko-KR" altLang="en-US" dirty="0"/>
              <a:t>패턴을 찾으려는 이유는 무엇인가</a:t>
            </a:r>
            <a:r>
              <a:rPr lang="en-US" altLang="ko-KR" dirty="0"/>
              <a:t>?</a:t>
            </a:r>
          </a:p>
          <a:p>
            <a:pPr lvl="1" latinLnBrk="0"/>
            <a:r>
              <a:rPr lang="ko-KR" altLang="en-US" dirty="0"/>
              <a:t>패턴은 문제를 단순하게 하므로 패턴 찾기는 매우 중요 </a:t>
            </a:r>
          </a:p>
          <a:p>
            <a:pPr lvl="1" latinLnBrk="0">
              <a:buNone/>
            </a:pPr>
            <a:r>
              <a:rPr lang="ko-KR" altLang="en-US" dirty="0"/>
              <a:t>    고양이 그릴 때 눈</a:t>
            </a:r>
            <a:r>
              <a:rPr lang="en-US" altLang="ko-KR" dirty="0"/>
              <a:t>, </a:t>
            </a:r>
            <a:r>
              <a:rPr lang="ko-KR" altLang="en-US" dirty="0"/>
              <a:t>꼬리</a:t>
            </a:r>
            <a:r>
              <a:rPr lang="en-US" altLang="ko-KR" dirty="0"/>
              <a:t>, </a:t>
            </a:r>
            <a:r>
              <a:rPr lang="ko-KR" altLang="en-US" dirty="0"/>
              <a:t>털의 패턴을 발견하면 빠르고 쉬움 </a:t>
            </a:r>
            <a:endParaRPr lang="en-US" altLang="ko-KR" dirty="0"/>
          </a:p>
          <a:p>
            <a:pPr lvl="1" latinLnBrk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고양이의 패턴을 알면 다른 고양이도 패턴에 따라 쉽게 묘사</a:t>
            </a:r>
            <a:endParaRPr lang="en-US" altLang="ko-KR" dirty="0"/>
          </a:p>
          <a:p>
            <a:pPr lvl="1" latinLnBrk="0"/>
            <a:r>
              <a:rPr lang="ko-KR" altLang="en-US" dirty="0"/>
              <a:t>패턴을 찾지 못한다면 고양이를 그릴 때마다 생김새를 생각</a:t>
            </a:r>
          </a:p>
          <a:p>
            <a:pPr lvl="1" latinLnBrk="0">
              <a:buNone/>
            </a:pPr>
            <a:r>
              <a:rPr lang="ko-KR" altLang="en-US" dirty="0"/>
              <a:t>    이런 경우 시간도 오래 걸리고 효율성도 떨어지고 부정확 </a:t>
            </a:r>
          </a:p>
          <a:p>
            <a:pPr lvl="1" latinLnBrk="0"/>
            <a:endParaRPr lang="ko-KR" altLang="en-US" dirty="0"/>
          </a:p>
          <a:p>
            <a:pPr latinLnBrk="0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_x214271016" descr="EMB000010901d0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37" y="1911730"/>
            <a:ext cx="3345349" cy="290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53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패턴인식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패턴인식</a:t>
            </a:r>
            <a:r>
              <a:rPr lang="en-US" altLang="ko-KR" dirty="0" smtClean="0"/>
              <a:t>(Pattern recognition)</a:t>
            </a:r>
            <a:r>
              <a:rPr lang="ko-KR" altLang="en-US" dirty="0" smtClean="0"/>
              <a:t>을 통한 문제해결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패턴인식이란 데이터로부터 중요한 특징이나 속성과 </a:t>
            </a:r>
            <a:r>
              <a:rPr lang="ko-KR" altLang="en-US" dirty="0" smtClean="0"/>
              <a:t>같은 패턴을 </a:t>
            </a:r>
            <a:r>
              <a:rPr lang="ko-KR" altLang="en-US" dirty="0"/>
              <a:t>추출하여 식별할 수 있도록 분류하는 것</a:t>
            </a:r>
          </a:p>
          <a:p>
            <a:pPr lvl="1" latinLnBrk="0"/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물체</a:t>
            </a:r>
            <a:r>
              <a:rPr lang="en-US" altLang="ko-KR" dirty="0"/>
              <a:t>, </a:t>
            </a:r>
            <a:r>
              <a:rPr lang="ko-KR" altLang="en-US" dirty="0"/>
              <a:t>음성 등을 인식하는 감각적 인식 </a:t>
            </a:r>
          </a:p>
          <a:p>
            <a:pPr lvl="1" latinLnBrk="0"/>
            <a:r>
              <a:rPr lang="ko-KR" altLang="en-US" dirty="0"/>
              <a:t>패턴인식으로 수학 문제 풀기 등 개념적 인식</a:t>
            </a:r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그림6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89" y="3270218"/>
            <a:ext cx="7998224" cy="30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85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패턴인식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패턴인식의 몇 가지 예 </a:t>
            </a:r>
            <a:r>
              <a:rPr lang="en-US" altLang="ko-KR" dirty="0" smtClean="0"/>
              <a:t>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수나 </a:t>
            </a:r>
            <a:r>
              <a:rPr lang="ko-KR" altLang="en-US" dirty="0"/>
              <a:t>도형의 변화로부터 일정한 규칙을 찾아내어 </a:t>
            </a:r>
            <a:r>
              <a:rPr lang="ko-KR" altLang="en-US" dirty="0" smtClean="0"/>
              <a:t>패턴인식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풀이</a:t>
            </a:r>
            <a:r>
              <a:rPr lang="en-US" altLang="ko-KR" dirty="0"/>
              <a:t>) </a:t>
            </a:r>
            <a:r>
              <a:rPr lang="ko-KR" altLang="en-US" dirty="0"/>
              <a:t>변화를 관찰하고 일정한 패턴을 인식 </a:t>
            </a:r>
          </a:p>
          <a:p>
            <a:pPr lvl="2" latinLnBrk="0"/>
            <a:r>
              <a:rPr lang="ko-KR" altLang="en-US" dirty="0"/>
              <a:t>수가 </a:t>
            </a:r>
            <a:r>
              <a:rPr lang="en-US" altLang="ko-KR" dirty="0"/>
              <a:t>1, 2, 3, 4</a:t>
            </a:r>
            <a:r>
              <a:rPr lang="ko-KR" altLang="en-US" dirty="0"/>
              <a:t>로 증가</a:t>
            </a:r>
            <a:r>
              <a:rPr lang="en-US" altLang="ko-KR" dirty="0"/>
              <a:t>, </a:t>
            </a:r>
            <a:r>
              <a:rPr lang="ko-KR" altLang="en-US" dirty="0"/>
              <a:t>사각형 개수는 </a:t>
            </a:r>
            <a:r>
              <a:rPr lang="en-US" altLang="ko-KR" dirty="0"/>
              <a:t>1, 4, 9, 16 …</a:t>
            </a:r>
            <a:endParaRPr lang="ko-KR" altLang="en-US" dirty="0"/>
          </a:p>
          <a:p>
            <a:pPr lvl="2" latinLnBrk="0"/>
            <a:r>
              <a:rPr lang="ko-KR" altLang="en-US" dirty="0"/>
              <a:t>해당수의 제곱만큼 만들어지며</a:t>
            </a:r>
            <a:r>
              <a:rPr lang="en-US" altLang="ko-KR" dirty="0"/>
              <a:t>, 5</a:t>
            </a:r>
            <a:r>
              <a:rPr lang="ko-KR" altLang="en-US" dirty="0"/>
              <a:t>번째에는 </a:t>
            </a:r>
            <a:r>
              <a:rPr lang="en-US" altLang="ko-KR" dirty="0"/>
              <a:t>5</a:t>
            </a:r>
            <a:r>
              <a:rPr lang="en-US" altLang="ko-KR" baseline="30000" dirty="0"/>
              <a:t>2 </a:t>
            </a:r>
            <a:r>
              <a:rPr lang="en-US" altLang="ko-KR" dirty="0"/>
              <a:t>=</a:t>
            </a:r>
            <a:r>
              <a:rPr lang="ko-KR" altLang="en-US" baseline="30000" dirty="0"/>
              <a:t> </a:t>
            </a:r>
            <a:r>
              <a:rPr lang="en-US" altLang="ko-KR" dirty="0"/>
              <a:t>25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23048" y="1821714"/>
            <a:ext cx="8208912" cy="1123152"/>
          </a:xfrm>
          <a:prstGeom prst="roundRect">
            <a:avLst>
              <a:gd name="adj" fmla="val 15695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6.10] </a:t>
            </a:r>
            <a:r>
              <a:rPr lang="ko-KR" altLang="en-US" dirty="0">
                <a:solidFill>
                  <a:schemeClr val="tx1"/>
                </a:solidFill>
              </a:rPr>
              <a:t>규칙의 발견을 통한 패턴인식 능력 향상</a:t>
            </a:r>
          </a:p>
          <a:p>
            <a:pPr fontAlgn="base" latinLnBrk="0"/>
            <a:r>
              <a:rPr lang="ko-KR" altLang="en-US" dirty="0">
                <a:solidFill>
                  <a:schemeClr val="tx1"/>
                </a:solidFill>
              </a:rPr>
              <a:t>다음과 같이 사각형의 개수가 늘어날 때 다음 번에 나타날 도형에서 사각형의 칸은 몇 개일까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5" name="Picture 2" descr="C:\Users\Administrator\Desktop\삭제-1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18" y="3407632"/>
            <a:ext cx="5074281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0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패턴인식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패턴인식의 몇 가지 예 </a:t>
            </a:r>
            <a:r>
              <a:rPr lang="en-US" altLang="ko-KR" dirty="0" smtClean="0"/>
              <a:t>2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 </a:t>
            </a:r>
            <a:r>
              <a:rPr lang="ko-KR" altLang="en-US" dirty="0"/>
              <a:t>변화를 관찰하고 일정한 패턴을 인식 </a:t>
            </a:r>
          </a:p>
          <a:p>
            <a:pPr lvl="2"/>
            <a:r>
              <a:rPr lang="ko-KR" altLang="en-US" dirty="0" smtClean="0"/>
              <a:t>도형의 좌우 쌍을 보았을 때 안과 밖이 바뀌는 패턴이므로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아래의 쌍은 </a:t>
            </a:r>
            <a:r>
              <a:rPr lang="en-US" altLang="ko-KR" dirty="0" smtClean="0"/>
              <a:t>(3)</a:t>
            </a:r>
            <a:r>
              <a:rPr lang="ko-KR" altLang="en-US" dirty="0" smtClean="0"/>
              <a:t>번이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962685" y="1742028"/>
            <a:ext cx="8208912" cy="835120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6.11] </a:t>
            </a:r>
            <a:r>
              <a:rPr lang="ko-KR" altLang="en-US" dirty="0">
                <a:solidFill>
                  <a:schemeClr val="tx1"/>
                </a:solidFill>
              </a:rPr>
              <a:t>도형의 패턴인식</a:t>
            </a:r>
          </a:p>
          <a:p>
            <a:pPr fontAlgn="base" latinLnBrk="0"/>
            <a:r>
              <a:rPr lang="ko-KR" altLang="en-US" dirty="0">
                <a:solidFill>
                  <a:schemeClr val="tx1"/>
                </a:solidFill>
              </a:rPr>
              <a:t>다음 도형의 패턴을 살펴보고 물음표에 들어갈 적당한 도형을 고르시오</a:t>
            </a:r>
          </a:p>
        </p:txBody>
      </p:sp>
      <p:pic>
        <p:nvPicPr>
          <p:cNvPr id="5" name="Picture 2" descr="C:\Users\Administrator\Desktop\삭제-19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9" t="4838" r="24977" b="36651"/>
          <a:stretch/>
        </p:blipFill>
        <p:spPr bwMode="auto">
          <a:xfrm>
            <a:off x="1353984" y="2793048"/>
            <a:ext cx="2065468" cy="172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esktop\삭제-19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" t="65594" r="7275"/>
          <a:stretch/>
        </p:blipFill>
        <p:spPr bwMode="auto">
          <a:xfrm>
            <a:off x="3720168" y="3561033"/>
            <a:ext cx="3668358" cy="101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017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\Desktop\삭제-19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5"/>
          <a:stretch/>
        </p:blipFill>
        <p:spPr bwMode="auto">
          <a:xfrm>
            <a:off x="1982300" y="2587898"/>
            <a:ext cx="4471781" cy="222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패턴인식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패턴인식의 몇 가지 예 </a:t>
            </a:r>
            <a:r>
              <a:rPr lang="en-US" altLang="ko-KR" dirty="0" smtClean="0"/>
              <a:t>3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풀이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색칠한 </a:t>
            </a:r>
            <a:r>
              <a:rPr lang="ko-KR" altLang="en-US" dirty="0"/>
              <a:t>칸은 오른쪽 대각선의 방향으로 이동</a:t>
            </a:r>
            <a:r>
              <a:rPr lang="en-US" altLang="ko-KR" dirty="0"/>
              <a:t>, </a:t>
            </a:r>
            <a:r>
              <a:rPr lang="ko-KR" altLang="en-US" dirty="0"/>
              <a:t>나사못은 왼쪽 대각선 방향으로 </a:t>
            </a:r>
            <a:r>
              <a:rPr lang="en-US" altLang="ko-KR" dirty="0"/>
              <a:t>–90</a:t>
            </a:r>
            <a:r>
              <a:rPr lang="ko-KR" altLang="en-US" dirty="0"/>
              <a:t>도씩 회전하므로 </a:t>
            </a:r>
            <a:r>
              <a:rPr lang="en-US" altLang="ko-KR" dirty="0"/>
              <a:t>(1)</a:t>
            </a:r>
            <a:r>
              <a:rPr lang="ko-KR" altLang="en-US" dirty="0"/>
              <a:t>번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947378" y="1825038"/>
            <a:ext cx="8208912" cy="835120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6.12] </a:t>
            </a:r>
            <a:r>
              <a:rPr lang="ko-KR" altLang="en-US" dirty="0">
                <a:solidFill>
                  <a:schemeClr val="tx1"/>
                </a:solidFill>
              </a:rPr>
              <a:t>다음과 같은 규칙에 따라 변하는 패턴이 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오른쪽 물음표에 올 네 번째 패턴은 어느 것인가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129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213593504" descr="EMB000010901d0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81" y="1909257"/>
            <a:ext cx="3370296" cy="166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패턴인식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패턴인식의 몇 가지 예 </a:t>
            </a:r>
            <a:r>
              <a:rPr lang="en-US" altLang="ko-KR" dirty="0" smtClean="0"/>
              <a:t>4</a:t>
            </a:r>
          </a:p>
          <a:p>
            <a:pPr lvl="1"/>
            <a:r>
              <a:rPr lang="ko-KR" altLang="en-US" dirty="0" smtClean="0"/>
              <a:t>수학과 어학에 있어서의 패턴인식</a:t>
            </a:r>
            <a:endParaRPr lang="en-US" altLang="ko-KR" dirty="0" smtClean="0"/>
          </a:p>
          <a:p>
            <a:endParaRPr lang="en-US" altLang="ko-KR" dirty="0"/>
          </a:p>
          <a:p>
            <a:pPr lvl="2" latinLnBrk="0"/>
            <a:r>
              <a:rPr lang="ko-KR" altLang="en-US" dirty="0" smtClean="0"/>
              <a:t>수학 </a:t>
            </a:r>
            <a:r>
              <a:rPr lang="ko-KR" altLang="en-US" dirty="0"/>
              <a:t>문제 풀 때 즉석에서 원리 파악과 분석은 사실상 어려움 </a:t>
            </a:r>
          </a:p>
          <a:p>
            <a:pPr lvl="2" latinLnBrk="0"/>
            <a:r>
              <a:rPr lang="ko-KR" altLang="en-US" dirty="0" err="1"/>
              <a:t>초중고등학교</a:t>
            </a:r>
            <a:r>
              <a:rPr lang="ko-KR" altLang="en-US" dirty="0"/>
              <a:t> 수학 문제 풀이는 </a:t>
            </a:r>
            <a:r>
              <a:rPr lang="ko-KR" altLang="en-US" dirty="0">
                <a:solidFill>
                  <a:srgbClr val="C00000"/>
                </a:solidFill>
              </a:rPr>
              <a:t>패턴인식</a:t>
            </a:r>
            <a:r>
              <a:rPr lang="ko-KR" altLang="en-US" dirty="0"/>
              <a:t>에 의한 것이 많음</a:t>
            </a:r>
          </a:p>
          <a:p>
            <a:pPr lvl="2" latinLnBrk="0"/>
            <a:r>
              <a:rPr lang="ko-KR" altLang="en-US" dirty="0"/>
              <a:t>문제를 보면 몇 개 패턴 착상</a:t>
            </a:r>
            <a:r>
              <a:rPr lang="en-US" altLang="ko-KR" dirty="0"/>
              <a:t>, </a:t>
            </a:r>
            <a:r>
              <a:rPr lang="ko-KR" altLang="en-US" dirty="0" smtClean="0"/>
              <a:t>가능성 </a:t>
            </a:r>
            <a:r>
              <a:rPr lang="ko-KR" altLang="en-US" dirty="0"/>
              <a:t>큰 방법 선택</a:t>
            </a:r>
            <a:r>
              <a:rPr lang="en-US" altLang="ko-KR" dirty="0"/>
              <a:t>, </a:t>
            </a:r>
            <a:r>
              <a:rPr lang="ko-KR" altLang="en-US" dirty="0"/>
              <a:t>시간 절약</a:t>
            </a:r>
          </a:p>
          <a:p>
            <a:endParaRPr lang="en-US" altLang="ko-KR" dirty="0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64249" y="2033477"/>
            <a:ext cx="7626254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6.13] </a:t>
            </a:r>
            <a:r>
              <a:rPr lang="ko-KR" altLang="en-US" dirty="0">
                <a:solidFill>
                  <a:schemeClr val="tx1"/>
                </a:solidFill>
              </a:rPr>
              <a:t>수학 문제 풀이에서의 패턴인식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498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6.2.3 </a:t>
            </a:r>
            <a:r>
              <a:rPr lang="ko-KR" altLang="en-US" dirty="0" smtClean="0"/>
              <a:t>추상화 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추상화의 개념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추상화</a:t>
            </a:r>
            <a:r>
              <a:rPr lang="en-US" altLang="ko-KR" dirty="0"/>
              <a:t>(abstraction)</a:t>
            </a:r>
            <a:r>
              <a:rPr lang="ko-KR" altLang="en-US" dirty="0"/>
              <a:t>는 다양한 분야에 활용되는 중요한 개념</a:t>
            </a:r>
          </a:p>
          <a:p>
            <a:pPr lvl="1" latinLnBrk="0"/>
            <a:r>
              <a:rPr lang="ko-KR" altLang="en-US" dirty="0"/>
              <a:t>복잡한 문제의 경우에도 추상화 단계를 통하여 쉽게 이해</a:t>
            </a:r>
          </a:p>
          <a:p>
            <a:pPr lvl="1" latinLnBrk="0"/>
            <a:r>
              <a:rPr lang="ko-KR" altLang="en-US" dirty="0"/>
              <a:t>추상화는 필요 없는 특징들을 제거</a:t>
            </a:r>
            <a:r>
              <a:rPr lang="en-US" altLang="ko-KR" dirty="0"/>
              <a:t>, </a:t>
            </a:r>
            <a:r>
              <a:rPr lang="ko-KR" altLang="en-US" dirty="0"/>
              <a:t>핵심적인 특징 추출</a:t>
            </a:r>
          </a:p>
          <a:p>
            <a:pPr lvl="1" latinLnBrk="0"/>
            <a:r>
              <a:rPr lang="ko-KR" altLang="en-US" dirty="0"/>
              <a:t>어떤 것의 원리를 알면 같거나 비슷한 유형의 문제에도 </a:t>
            </a:r>
            <a:r>
              <a:rPr lang="ko-KR" altLang="en-US" dirty="0" smtClean="0"/>
              <a:t>그 </a:t>
            </a:r>
            <a:r>
              <a:rPr lang="ko-KR" altLang="en-US" dirty="0"/>
              <a:t>해결법을 적용할 수 있는 일반화 원리도 추상화에 속함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그림6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26" y="3473332"/>
            <a:ext cx="8096653" cy="29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0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 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문제 분석 단계의 주요 목적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문제해결에 필요한 여러 가지를 점검</a:t>
            </a:r>
          </a:p>
          <a:p>
            <a:pPr lvl="1" latinLnBrk="0"/>
            <a:r>
              <a:rPr lang="ko-KR" altLang="en-US" dirty="0"/>
              <a:t>문제의 핵심이 무엇인지를 정확하게 분석 </a:t>
            </a:r>
          </a:p>
          <a:p>
            <a:pPr lvl="1" latinLnBrk="0"/>
            <a:r>
              <a:rPr lang="ko-KR" altLang="en-US" dirty="0"/>
              <a:t>해결 가능한 방법을 떠올릴 수 있는 바탕을 마련하는 일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그림6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24" y="2926578"/>
            <a:ext cx="9124960" cy="32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807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추상화의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방법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고양이를 그리는 예</a:t>
            </a:r>
            <a:r>
              <a:rPr lang="en-US" altLang="ko-KR" dirty="0" smtClean="0"/>
              <a:t>)</a:t>
            </a:r>
          </a:p>
          <a:p>
            <a:pPr lvl="1" latinLnBrk="0"/>
            <a:r>
              <a:rPr lang="ko-KR" altLang="en-US" dirty="0"/>
              <a:t>필요 없는 특징 제거</a:t>
            </a:r>
          </a:p>
          <a:p>
            <a:pPr marL="400050" lvl="1" indent="0" latinLnBrk="0">
              <a:buNone/>
            </a:pPr>
            <a:r>
              <a:rPr lang="ko-KR" altLang="en-US" dirty="0"/>
              <a:t>    고양이의 ‘야옹’ 소리의 특성은 고양이 묘사에 불필요</a:t>
            </a:r>
            <a:r>
              <a:rPr lang="en-US" altLang="ko-KR" dirty="0"/>
              <a:t>, </a:t>
            </a:r>
            <a:r>
              <a:rPr lang="ko-KR" altLang="en-US" dirty="0"/>
              <a:t>제거</a:t>
            </a:r>
            <a:endParaRPr lang="en-US" altLang="ko-KR" dirty="0"/>
          </a:p>
          <a:p>
            <a:pPr marL="400050" lvl="1" indent="0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핵심적 특징추출</a:t>
            </a:r>
          </a:p>
          <a:p>
            <a:pPr marL="400050" lvl="1" indent="0" latinLnBrk="0">
              <a:buNone/>
            </a:pPr>
            <a:r>
              <a:rPr lang="ko-KR" altLang="en-US" dirty="0"/>
              <a:t>    얼굴 형태</a:t>
            </a:r>
            <a:r>
              <a:rPr lang="en-US" altLang="ko-KR" dirty="0"/>
              <a:t>, </a:t>
            </a:r>
            <a:r>
              <a:rPr lang="ko-KR" altLang="en-US" dirty="0"/>
              <a:t>다리 개수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꼬리</a:t>
            </a:r>
            <a:r>
              <a:rPr lang="en-US" altLang="ko-KR" dirty="0"/>
              <a:t>, </a:t>
            </a:r>
            <a:r>
              <a:rPr lang="ko-KR" altLang="en-US" dirty="0"/>
              <a:t>털 등의 특성을 찾아내는 것</a:t>
            </a:r>
            <a:endParaRPr lang="en-US" altLang="ko-KR" dirty="0"/>
          </a:p>
          <a:p>
            <a:pPr marL="400050" lvl="1" indent="0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같은 원리를 다른 경우에 적용</a:t>
            </a:r>
          </a:p>
          <a:p>
            <a:pPr marL="400050" lvl="1" indent="0" latinLnBrk="0">
              <a:buNone/>
            </a:pPr>
            <a:r>
              <a:rPr lang="ko-KR" altLang="en-US" dirty="0"/>
              <a:t>    이와 같은 일반화를 통하여 다른 고양이들을 그리는데 적용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874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 추출을 통한 추상화 </a:t>
            </a:r>
            <a:r>
              <a:rPr lang="en-US" altLang="ko-KR" dirty="0" smtClean="0"/>
              <a:t>1</a:t>
            </a:r>
          </a:p>
          <a:p>
            <a:pPr lvl="1" latinLnBrk="0"/>
            <a:r>
              <a:rPr lang="ko-KR" altLang="en-US" dirty="0"/>
              <a:t>특징추출은 추상화의 대표적인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단어</a:t>
            </a:r>
            <a:r>
              <a:rPr lang="en-US" altLang="ko-KR" dirty="0"/>
              <a:t>,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그림들 중 공통된 특징과 차이점을 찾아내는 </a:t>
            </a:r>
            <a:r>
              <a:rPr lang="ko-KR" altLang="en-US" dirty="0" smtClean="0"/>
              <a:t>능력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특징추출의 </a:t>
            </a:r>
            <a:r>
              <a:rPr lang="ko-KR" altLang="en-US" dirty="0"/>
              <a:t>능력을 배양으로 빠르고 정확한 추상화 능력 향상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예를 들어 해</a:t>
            </a:r>
            <a:r>
              <a:rPr lang="en-US" altLang="ko-KR" dirty="0"/>
              <a:t>, </a:t>
            </a:r>
            <a:r>
              <a:rPr lang="ko-KR" altLang="en-US" dirty="0"/>
              <a:t>보름달</a:t>
            </a:r>
            <a:r>
              <a:rPr lang="en-US" altLang="ko-KR" dirty="0"/>
              <a:t>, </a:t>
            </a:r>
            <a:r>
              <a:rPr lang="ko-KR" altLang="en-US" dirty="0"/>
              <a:t>동전</a:t>
            </a:r>
            <a:r>
              <a:rPr lang="en-US" altLang="ko-KR" dirty="0"/>
              <a:t>, CD</a:t>
            </a:r>
            <a:r>
              <a:rPr lang="ko-KR" altLang="en-US" dirty="0"/>
              <a:t>를 보고 둥근 원이라는 </a:t>
            </a:r>
            <a:r>
              <a:rPr lang="ko-KR" altLang="en-US" dirty="0" smtClean="0"/>
              <a:t>공통된 개념을 </a:t>
            </a:r>
            <a:r>
              <a:rPr lang="ko-KR" altLang="en-US" dirty="0"/>
              <a:t>착안해내는 것도 추상화</a:t>
            </a:r>
          </a:p>
          <a:p>
            <a:endParaRPr lang="ko-KR" altLang="en-US" dirty="0"/>
          </a:p>
        </p:txBody>
      </p:sp>
      <p:pic>
        <p:nvPicPr>
          <p:cNvPr id="4" name="_x213840496" descr="EMB000010901d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941" y="3699669"/>
            <a:ext cx="4239585" cy="27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149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특징추출을 통한 추상화 </a:t>
            </a:r>
            <a:r>
              <a:rPr lang="en-US" altLang="ko-KR" dirty="0" smtClean="0"/>
              <a:t>2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풀이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포도 </a:t>
            </a:r>
            <a:r>
              <a:rPr lang="ko-KR" altLang="en-US" dirty="0"/>
              <a:t>이외 과일들로부터 각각 독립된 형태인 특징을 추출</a:t>
            </a:r>
          </a:p>
          <a:p>
            <a:pPr lvl="2" latinLnBrk="0"/>
            <a:r>
              <a:rPr lang="ko-KR" altLang="en-US" dirty="0"/>
              <a:t>포도는 송이 형태의 여러 개의 포도 알들로 구성</a:t>
            </a:r>
            <a:r>
              <a:rPr lang="en-US" altLang="ko-KR" dirty="0"/>
              <a:t>, (5)</a:t>
            </a:r>
            <a:r>
              <a:rPr lang="ko-KR" altLang="en-US" dirty="0"/>
              <a:t>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920217" y="1839128"/>
            <a:ext cx="8208912" cy="1101636"/>
          </a:xfrm>
          <a:prstGeom prst="roundRect">
            <a:avLst>
              <a:gd name="adj" fmla="val 9761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6.15] </a:t>
            </a:r>
            <a:r>
              <a:rPr lang="ko-KR" altLang="en-US" dirty="0">
                <a:solidFill>
                  <a:schemeClr val="tx1"/>
                </a:solidFill>
              </a:rPr>
              <a:t>다음 중 특징추출을 통하여 다른 것들과 형태상의 연관성이 가장 작은 것을 고르고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 이유를 밝히시오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(1) </a:t>
            </a:r>
            <a:r>
              <a:rPr lang="ko-KR" altLang="en-US" dirty="0">
                <a:solidFill>
                  <a:schemeClr val="tx1"/>
                </a:solidFill>
              </a:rPr>
              <a:t>사과 </a:t>
            </a:r>
            <a:r>
              <a:rPr lang="en-US" altLang="ko-KR" dirty="0">
                <a:solidFill>
                  <a:schemeClr val="tx1"/>
                </a:solidFill>
              </a:rPr>
              <a:t>(2) </a:t>
            </a:r>
            <a:r>
              <a:rPr lang="ko-KR" altLang="en-US" dirty="0">
                <a:solidFill>
                  <a:schemeClr val="tx1"/>
                </a:solidFill>
              </a:rPr>
              <a:t>참외 </a:t>
            </a:r>
            <a:r>
              <a:rPr lang="en-US" altLang="ko-KR" dirty="0">
                <a:solidFill>
                  <a:schemeClr val="tx1"/>
                </a:solidFill>
              </a:rPr>
              <a:t>(3) </a:t>
            </a:r>
            <a:r>
              <a:rPr lang="ko-KR" altLang="en-US" dirty="0">
                <a:solidFill>
                  <a:schemeClr val="tx1"/>
                </a:solidFill>
              </a:rPr>
              <a:t>수박 </a:t>
            </a:r>
            <a:r>
              <a:rPr lang="en-US" altLang="ko-KR" dirty="0">
                <a:solidFill>
                  <a:schemeClr val="tx1"/>
                </a:solidFill>
              </a:rPr>
              <a:t>(4) </a:t>
            </a:r>
            <a:r>
              <a:rPr lang="ko-KR" altLang="en-US" dirty="0">
                <a:solidFill>
                  <a:schemeClr val="tx1"/>
                </a:solidFill>
              </a:rPr>
              <a:t>복숭아 </a:t>
            </a:r>
            <a:r>
              <a:rPr lang="en-US" altLang="ko-KR" dirty="0">
                <a:solidFill>
                  <a:schemeClr val="tx1"/>
                </a:solidFill>
              </a:rPr>
              <a:t>(5) </a:t>
            </a:r>
            <a:r>
              <a:rPr lang="ko-KR" altLang="en-US" dirty="0">
                <a:solidFill>
                  <a:schemeClr val="tx1"/>
                </a:solidFill>
              </a:rPr>
              <a:t>포도 </a:t>
            </a:r>
            <a:r>
              <a:rPr lang="en-US" altLang="ko-KR" dirty="0">
                <a:solidFill>
                  <a:schemeClr val="tx1"/>
                </a:solidFill>
              </a:rPr>
              <a:t>(6) </a:t>
            </a:r>
            <a:r>
              <a:rPr lang="ko-KR" altLang="en-US" dirty="0">
                <a:solidFill>
                  <a:schemeClr val="tx1"/>
                </a:solidFill>
              </a:rPr>
              <a:t>배</a:t>
            </a:r>
          </a:p>
        </p:txBody>
      </p:sp>
    </p:spTree>
    <p:extLst>
      <p:ext uri="{BB962C8B-B14F-4D97-AF65-F5344CB8AC3E}">
        <p14:creationId xmlns:p14="http://schemas.microsoft.com/office/powerpoint/2010/main" val="2868848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특징추출을 통한 추상화 </a:t>
            </a:r>
            <a:r>
              <a:rPr lang="en-US" altLang="ko-KR" dirty="0" smtClean="0"/>
              <a:t>3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 latinLnBrk="0"/>
            <a:r>
              <a:rPr lang="en-US" altLang="ko-KR" dirty="0" smtClean="0"/>
              <a:t>(</a:t>
            </a:r>
            <a:r>
              <a:rPr lang="ko-KR" altLang="en-US" dirty="0" smtClean="0"/>
              <a:t>풀이</a:t>
            </a:r>
            <a:r>
              <a:rPr lang="en-US" altLang="ko-KR" dirty="0"/>
              <a:t>)</a:t>
            </a:r>
            <a:endParaRPr lang="ko-KR" altLang="en-US" dirty="0"/>
          </a:p>
          <a:p>
            <a:pPr lvl="2" latinLnBrk="0"/>
            <a:r>
              <a:rPr lang="ko-KR" altLang="en-US" dirty="0"/>
              <a:t>도형이 직선으로만 또는 곡선도 포함 여부로 판정 가능</a:t>
            </a:r>
          </a:p>
          <a:p>
            <a:pPr lvl="2" latinLnBrk="0">
              <a:buNone/>
            </a:pPr>
            <a:r>
              <a:rPr lang="ko-KR" altLang="en-US" dirty="0"/>
              <a:t>    직선으로만 이루어진 도형은 </a:t>
            </a:r>
            <a:r>
              <a:rPr lang="en-US" altLang="ko-KR" dirty="0"/>
              <a:t>(3)</a:t>
            </a:r>
            <a:r>
              <a:rPr lang="ko-KR" altLang="en-US" dirty="0"/>
              <a:t>번 </a:t>
            </a:r>
          </a:p>
          <a:p>
            <a:pPr lvl="2" latinLnBrk="0"/>
            <a:r>
              <a:rPr lang="ko-KR" altLang="en-US" dirty="0"/>
              <a:t>또한 </a:t>
            </a:r>
            <a:r>
              <a:rPr lang="en-US" altLang="ko-KR" dirty="0"/>
              <a:t>(4)</a:t>
            </a:r>
            <a:r>
              <a:rPr lang="ko-KR" altLang="en-US" dirty="0"/>
              <a:t>번 외는 각 점에서 다른 모든 점들로 직접 연결</a:t>
            </a:r>
          </a:p>
          <a:p>
            <a:pPr lvl="2" latinLnBrk="0"/>
            <a:r>
              <a:rPr lang="ko-KR" altLang="en-US" dirty="0"/>
              <a:t>따라서 이 문제의 해답은 </a:t>
            </a:r>
            <a:r>
              <a:rPr lang="en-US" altLang="ko-KR" dirty="0"/>
              <a:t>(3)</a:t>
            </a:r>
            <a:r>
              <a:rPr lang="ko-KR" altLang="en-US" dirty="0"/>
              <a:t>번 또는 </a:t>
            </a:r>
            <a:r>
              <a:rPr lang="en-US" altLang="ko-KR" dirty="0"/>
              <a:t>(4)</a:t>
            </a:r>
            <a:r>
              <a:rPr lang="ko-KR" altLang="en-US" dirty="0"/>
              <a:t>번이 될 수 있음</a:t>
            </a:r>
          </a:p>
          <a:p>
            <a:pPr lvl="2" latinLnBrk="0"/>
            <a:r>
              <a:rPr lang="ko-KR" altLang="en-US" dirty="0"/>
              <a:t>짧은 시간 내 </a:t>
            </a:r>
            <a:r>
              <a:rPr lang="en-US" altLang="ko-KR" dirty="0"/>
              <a:t>2</a:t>
            </a:r>
            <a:r>
              <a:rPr lang="ko-KR" altLang="en-US" dirty="0"/>
              <a:t>가지의 특징을 추출하면 추상화에 상당한 재능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6019" y="1772511"/>
            <a:ext cx="8208912" cy="1764196"/>
            <a:chOff x="920217" y="3862153"/>
            <a:chExt cx="8208912" cy="1764196"/>
          </a:xfrm>
        </p:grpSpPr>
        <p:pic>
          <p:nvPicPr>
            <p:cNvPr id="5" name="Picture 2" descr="C:\Users\Administrator\Desktop\삭제-194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" r="5107"/>
            <a:stretch/>
          </p:blipFill>
          <p:spPr bwMode="auto">
            <a:xfrm>
              <a:off x="1173433" y="4042173"/>
              <a:ext cx="5604734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920217" y="3862153"/>
              <a:ext cx="8208912" cy="1578980"/>
            </a:xfrm>
            <a:prstGeom prst="roundRect">
              <a:avLst>
                <a:gd name="adj" fmla="val 7874"/>
              </a:avLst>
            </a:prstGeom>
            <a:solidFill>
              <a:srgbClr val="009FB4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 latinLnBrk="0"/>
              <a:r>
                <a:rPr lang="en-US" altLang="ko-KR" dirty="0">
                  <a:solidFill>
                    <a:schemeClr val="tx1"/>
                  </a:solidFill>
                </a:rPr>
                <a:t>[</a:t>
              </a:r>
              <a:r>
                <a:rPr lang="ko-KR" altLang="en-US" dirty="0">
                  <a:solidFill>
                    <a:schemeClr val="tx1"/>
                  </a:solidFill>
                </a:rPr>
                <a:t>예제 </a:t>
              </a:r>
              <a:r>
                <a:rPr lang="en-US" altLang="ko-KR" dirty="0">
                  <a:solidFill>
                    <a:schemeClr val="tx1"/>
                  </a:solidFill>
                </a:rPr>
                <a:t>6.16] </a:t>
              </a:r>
              <a:r>
                <a:rPr lang="ko-KR" altLang="en-US" dirty="0">
                  <a:solidFill>
                    <a:schemeClr val="tx1"/>
                  </a:solidFill>
                </a:rPr>
                <a:t>추상화를 통해 나머지와 다른 도형 찾아내기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301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6.2.4 </a:t>
            </a:r>
            <a:r>
              <a:rPr lang="ko-KR" altLang="en-US" dirty="0" smtClean="0"/>
              <a:t>알고리즘 단계와 평가 단계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알고리즘</a:t>
            </a:r>
            <a:r>
              <a:rPr lang="en-US" altLang="ko-KR" dirty="0" smtClean="0"/>
              <a:t>(Algorithm)</a:t>
            </a:r>
            <a:r>
              <a:rPr lang="ko-KR" altLang="en-US" dirty="0" smtClean="0"/>
              <a:t>이란 무엇인가</a:t>
            </a:r>
            <a:r>
              <a:rPr lang="en-US" altLang="ko-KR" dirty="0" smtClean="0"/>
              <a:t>?</a:t>
            </a:r>
          </a:p>
          <a:p>
            <a:pPr lvl="1" latinLnBrk="0"/>
            <a:r>
              <a:rPr lang="ko-KR" altLang="en-US" dirty="0"/>
              <a:t>어떤 일을 수행할 수 있는 일련의 명령어 또는 규칙의 집합</a:t>
            </a:r>
          </a:p>
          <a:p>
            <a:pPr lvl="1" latinLnBrk="0"/>
            <a:r>
              <a:rPr lang="ko-KR" altLang="en-US" dirty="0"/>
              <a:t>선택된 목적지에 도달할 수 있는 일련의 명령어들</a:t>
            </a:r>
            <a:endParaRPr lang="en-US" altLang="ko-KR" dirty="0"/>
          </a:p>
          <a:p>
            <a:pPr lvl="1" latinLnBrk="0"/>
            <a:endParaRPr lang="ko-KR" altLang="en-US" dirty="0"/>
          </a:p>
          <a:p>
            <a:pPr lvl="1" latinLnBrk="0"/>
            <a:r>
              <a:rPr lang="ko-KR" altLang="en-US" dirty="0"/>
              <a:t>예를 들어 집에서 약속장소로 가는 가장 빠른 길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가령 </a:t>
            </a:r>
            <a:r>
              <a:rPr lang="ko-KR" altLang="en-US" dirty="0"/>
              <a:t>왼쪽으로 돌아 </a:t>
            </a:r>
            <a:r>
              <a:rPr lang="en-US" altLang="ko-KR" dirty="0"/>
              <a:t>2</a:t>
            </a:r>
            <a:r>
              <a:rPr lang="ko-KR" altLang="en-US" dirty="0"/>
              <a:t>블록을 직진한 후 오른쪽으로 돌아 </a:t>
            </a:r>
            <a:endParaRPr lang="en-US" altLang="ko-KR" dirty="0" smtClean="0"/>
          </a:p>
          <a:p>
            <a:pPr lvl="2" latinLnBrk="0"/>
            <a:r>
              <a:rPr lang="en-US" altLang="ko-KR" dirty="0" smtClean="0"/>
              <a:t>1</a:t>
            </a:r>
            <a:r>
              <a:rPr lang="ko-KR" altLang="en-US" dirty="0"/>
              <a:t>블록을 가서 </a:t>
            </a:r>
            <a:r>
              <a:rPr lang="en-US" altLang="ko-KR" dirty="0"/>
              <a:t>100</a:t>
            </a:r>
            <a:r>
              <a:rPr lang="ko-KR" altLang="en-US" dirty="0"/>
              <a:t>미터 전방에 있는 약속장소에 도착 등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그림6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39" y="4085706"/>
            <a:ext cx="7526005" cy="255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3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단계와 평가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알고리즘 개념과 예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인간을 위한 체계적이고 효율적인 방법이자</a:t>
            </a:r>
            <a:r>
              <a:rPr lang="en-US" altLang="ko-KR" dirty="0"/>
              <a:t> </a:t>
            </a:r>
            <a:r>
              <a:rPr lang="ko-KR" altLang="en-US" dirty="0"/>
              <a:t>강력한 </a:t>
            </a:r>
            <a:r>
              <a:rPr lang="ko-KR" altLang="en-US" dirty="0" smtClean="0"/>
              <a:t>도구인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/>
          </a:p>
          <a:p>
            <a:pPr lvl="1" latinLnBrk="0"/>
            <a:r>
              <a:rPr lang="ko-KR" altLang="en-US" dirty="0" smtClean="0"/>
              <a:t>경로를 </a:t>
            </a:r>
            <a:r>
              <a:rPr lang="ko-KR" altLang="en-US" dirty="0"/>
              <a:t>찾는 일</a:t>
            </a:r>
            <a:r>
              <a:rPr lang="en-US" altLang="ko-KR" dirty="0"/>
              <a:t>, </a:t>
            </a:r>
            <a:r>
              <a:rPr lang="ko-KR" altLang="en-US" dirty="0"/>
              <a:t>맛있는 요리를 만드는 과정 등도 포함</a:t>
            </a:r>
          </a:p>
          <a:p>
            <a:pPr lvl="1" latinLnBrk="0"/>
            <a:r>
              <a:rPr lang="ko-KR" altLang="en-US" dirty="0"/>
              <a:t>전자레인지 사용법</a:t>
            </a:r>
            <a:r>
              <a:rPr lang="en-US" altLang="ko-KR" dirty="0"/>
              <a:t>, </a:t>
            </a:r>
            <a:r>
              <a:rPr lang="ko-KR" altLang="en-US" dirty="0"/>
              <a:t>엘리베이터 가동이 중단된 상황 대처 방법 </a:t>
            </a:r>
          </a:p>
          <a:p>
            <a:pPr lvl="1" latinLnBrk="0"/>
            <a:r>
              <a:rPr lang="ko-KR" altLang="en-US" dirty="0"/>
              <a:t>화재 발생 시 비상구로 탈출하는 매뉴얼 등</a:t>
            </a:r>
          </a:p>
          <a:p>
            <a:pPr lvl="1" latinLnBrk="0"/>
            <a:r>
              <a:rPr lang="ko-KR" altLang="en-US" dirty="0"/>
              <a:t>전기밥솥으로 밥 짓는 매뉴얼</a:t>
            </a:r>
            <a:r>
              <a:rPr lang="en-US" altLang="ko-KR" dirty="0"/>
              <a:t>(manual), </a:t>
            </a:r>
            <a:r>
              <a:rPr lang="ko-KR" altLang="en-US" dirty="0"/>
              <a:t>과정과 순서가 중요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5576" y="3512605"/>
            <a:ext cx="10173178" cy="184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9686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단계와 평가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알고리즘과 문제해결</a:t>
            </a:r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단계적 과정으로 이루어지는 알고리즘</a:t>
            </a:r>
            <a:endParaRPr lang="en-US" altLang="ko-KR" dirty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1) </a:t>
            </a:r>
            <a:r>
              <a:rPr lang="ko-KR" altLang="en-US" dirty="0"/>
              <a:t>도토리 가루와 찬물을 약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5.5 </a:t>
            </a:r>
            <a:r>
              <a:rPr lang="ko-KR" altLang="en-US" dirty="0"/>
              <a:t>비율로 넣고 잘 </a:t>
            </a:r>
            <a:r>
              <a:rPr lang="ko-KR" altLang="en-US" dirty="0" smtClean="0"/>
              <a:t>섞기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2) </a:t>
            </a:r>
            <a:r>
              <a:rPr lang="ko-KR" altLang="en-US" dirty="0"/>
              <a:t>중불 수준으로 가열하며 주걱 젓기</a:t>
            </a:r>
            <a:r>
              <a:rPr lang="en-US" altLang="ko-KR" dirty="0"/>
              <a:t>, </a:t>
            </a:r>
            <a:r>
              <a:rPr lang="ko-KR" altLang="en-US" dirty="0"/>
              <a:t>소금으로 간 </a:t>
            </a:r>
            <a:r>
              <a:rPr lang="ko-KR" altLang="en-US" dirty="0" smtClean="0"/>
              <a:t>맞추기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3) </a:t>
            </a:r>
            <a:r>
              <a:rPr lang="ko-KR" altLang="en-US" dirty="0"/>
              <a:t>농도가 진해지면 약한 불로 </a:t>
            </a:r>
            <a:r>
              <a:rPr lang="en-US" altLang="ko-KR" dirty="0"/>
              <a:t>15</a:t>
            </a:r>
            <a:r>
              <a:rPr lang="ko-KR" altLang="en-US" dirty="0"/>
              <a:t>분 가량 주걱으로 </a:t>
            </a:r>
            <a:r>
              <a:rPr lang="ko-KR" altLang="en-US" dirty="0" smtClean="0"/>
              <a:t>젓기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4) </a:t>
            </a:r>
            <a:r>
              <a:rPr lang="ko-KR" altLang="en-US" dirty="0"/>
              <a:t>용기에 묵을 옮겨 </a:t>
            </a:r>
            <a:r>
              <a:rPr lang="ko-KR" altLang="en-US" dirty="0" smtClean="0"/>
              <a:t>담기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en-US" altLang="ko-KR" dirty="0"/>
              <a:t>5) </a:t>
            </a:r>
            <a:r>
              <a:rPr lang="ko-KR" altLang="en-US" dirty="0"/>
              <a:t>식혀서 굳히면 묵이 완성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00874" y="1694273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6.18] </a:t>
            </a:r>
            <a:r>
              <a:rPr lang="ko-KR" altLang="en-US" dirty="0">
                <a:solidFill>
                  <a:schemeClr val="tx1"/>
                </a:solidFill>
              </a:rPr>
              <a:t>도토리묵 만들기 알고리즘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_x213548080" descr="EMB000010901d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85" y="3776997"/>
            <a:ext cx="3021037" cy="256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0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단계와 평가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알고리즘과 문제해결</a:t>
            </a:r>
            <a:endParaRPr lang="en-US" altLang="ko-KR" dirty="0" smtClean="0"/>
          </a:p>
          <a:p>
            <a:endParaRPr lang="en-US" altLang="ko-KR" dirty="0"/>
          </a:p>
          <a:p>
            <a:pPr lvl="1" latinLnBrk="0"/>
            <a:r>
              <a:rPr lang="ko-KR" altLang="en-US" dirty="0"/>
              <a:t>사다리꼴의 면적을 구하는 공식</a:t>
            </a:r>
          </a:p>
          <a:p>
            <a:pPr marL="400050" lvl="1" indent="0" latinLnBrk="0">
              <a:buNone/>
            </a:pPr>
            <a:r>
              <a:rPr lang="ko-KR" altLang="en-US" dirty="0"/>
              <a:t>        면적 </a:t>
            </a:r>
            <a:r>
              <a:rPr lang="en-US" altLang="ko-KR" dirty="0"/>
              <a:t>= (</a:t>
            </a:r>
            <a:r>
              <a:rPr lang="ko-KR" altLang="en-US" dirty="0"/>
              <a:t>밑변 </a:t>
            </a:r>
            <a:r>
              <a:rPr lang="en-US" altLang="ko-KR" dirty="0"/>
              <a:t>+ </a:t>
            </a:r>
            <a:r>
              <a:rPr lang="ko-KR" altLang="en-US" dirty="0"/>
              <a:t>윗변</a:t>
            </a:r>
            <a:r>
              <a:rPr lang="en-US" altLang="ko-KR" dirty="0"/>
              <a:t>) × </a:t>
            </a:r>
            <a:r>
              <a:rPr lang="ko-KR" altLang="en-US" dirty="0"/>
              <a:t>높이 </a:t>
            </a:r>
            <a:r>
              <a:rPr lang="en-US" altLang="ko-KR" dirty="0"/>
              <a:t>/ 2</a:t>
            </a:r>
          </a:p>
          <a:p>
            <a:pPr marL="400050" lvl="1" indent="0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단계별 의사코드로 나타내면 바로 알고리즘</a:t>
            </a:r>
          </a:p>
          <a:p>
            <a:pPr marL="400050" lvl="1" indent="0" latinLnBrk="0">
              <a:buNone/>
            </a:pPr>
            <a:r>
              <a:rPr lang="ko-KR" altLang="en-US" dirty="0"/>
              <a:t>    ① </a:t>
            </a:r>
            <a:r>
              <a:rPr lang="en-US" altLang="ko-KR" dirty="0"/>
              <a:t>base </a:t>
            </a:r>
            <a:r>
              <a:rPr lang="en-US" altLang="ko-KR" dirty="0" smtClean="0">
                <a:sym typeface="Wingdings" panose="05000000000000000000" pitchFamily="2" charset="2"/>
              </a:rPr>
              <a:t></a:t>
            </a:r>
            <a:r>
              <a:rPr lang="en-US" altLang="ko-KR" dirty="0" smtClean="0"/>
              <a:t> </a:t>
            </a:r>
            <a:r>
              <a:rPr lang="en-US" altLang="ko-KR" dirty="0"/>
              <a:t>20 </a:t>
            </a:r>
            <a:endParaRPr lang="en-US" altLang="ko-KR" dirty="0" smtClean="0"/>
          </a:p>
          <a:p>
            <a:pPr marL="400050" lvl="1" indent="0" latinLnBrk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② </a:t>
            </a:r>
            <a:r>
              <a:rPr lang="en-US" altLang="ko-KR" dirty="0"/>
              <a:t>upper </a:t>
            </a:r>
            <a:r>
              <a:rPr lang="en-US" altLang="ko-KR" dirty="0">
                <a:sym typeface="Wingdings" panose="05000000000000000000" pitchFamily="2" charset="2"/>
              </a:rPr>
              <a:t></a:t>
            </a:r>
            <a:r>
              <a:rPr lang="en-US" altLang="ko-KR" dirty="0" smtClean="0"/>
              <a:t> </a:t>
            </a:r>
            <a:r>
              <a:rPr lang="en-US" altLang="ko-KR" dirty="0"/>
              <a:t>10 </a:t>
            </a:r>
            <a:endParaRPr lang="en-US" altLang="ko-KR" dirty="0" smtClean="0"/>
          </a:p>
          <a:p>
            <a:pPr marL="400050" lvl="1" indent="0" latinLnBrk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③ </a:t>
            </a:r>
            <a:r>
              <a:rPr lang="en-US" altLang="ko-KR" dirty="0"/>
              <a:t>height </a:t>
            </a:r>
            <a:r>
              <a:rPr lang="en-US" altLang="ko-KR" dirty="0">
                <a:sym typeface="Wingdings" panose="05000000000000000000" pitchFamily="2" charset="2"/>
              </a:rPr>
              <a:t></a:t>
            </a:r>
            <a:r>
              <a:rPr lang="en-US" altLang="ko-KR" dirty="0" smtClean="0"/>
              <a:t> </a:t>
            </a:r>
            <a:r>
              <a:rPr lang="en-US" altLang="ko-KR" dirty="0"/>
              <a:t>8</a:t>
            </a:r>
            <a:endParaRPr lang="ko-KR" altLang="en-US" dirty="0"/>
          </a:p>
          <a:p>
            <a:pPr marL="400050" lvl="1" indent="0" latinLnBrk="0">
              <a:buNone/>
            </a:pPr>
            <a:r>
              <a:rPr lang="ko-KR" altLang="en-US" dirty="0"/>
              <a:t>    ④ </a:t>
            </a:r>
            <a:r>
              <a:rPr lang="en-US" altLang="ko-KR" dirty="0"/>
              <a:t>area </a:t>
            </a:r>
            <a:r>
              <a:rPr lang="en-US" altLang="ko-KR" dirty="0">
                <a:sym typeface="Wingdings" panose="05000000000000000000" pitchFamily="2" charset="2"/>
              </a:rPr>
              <a:t></a:t>
            </a:r>
            <a:r>
              <a:rPr lang="en-US" altLang="ko-KR" dirty="0" smtClean="0"/>
              <a:t> </a:t>
            </a:r>
            <a:r>
              <a:rPr lang="en-US" altLang="ko-KR" dirty="0"/>
              <a:t>base + upper</a:t>
            </a:r>
          </a:p>
          <a:p>
            <a:pPr marL="400050" lvl="1" indent="0" latinLnBrk="0">
              <a:buNone/>
            </a:pPr>
            <a:r>
              <a:rPr lang="ko-KR" altLang="en-US" dirty="0"/>
              <a:t>    ⑤</a:t>
            </a:r>
            <a:r>
              <a:rPr lang="en-US" altLang="ko-KR" dirty="0"/>
              <a:t> area </a:t>
            </a:r>
            <a:r>
              <a:rPr lang="en-US" altLang="ko-KR" dirty="0">
                <a:sym typeface="Wingdings" panose="05000000000000000000" pitchFamily="2" charset="2"/>
              </a:rPr>
              <a:t></a:t>
            </a:r>
            <a:r>
              <a:rPr lang="ko-KR" altLang="en-US" dirty="0" smtClean="0"/>
              <a:t> </a:t>
            </a:r>
            <a:r>
              <a:rPr lang="en-US" altLang="ko-KR" dirty="0"/>
              <a:t>area × height </a:t>
            </a:r>
            <a:endParaRPr lang="ko-KR" altLang="en-US" dirty="0"/>
          </a:p>
          <a:p>
            <a:pPr marL="400050" lvl="1" indent="0" latinLnBrk="0">
              <a:buNone/>
            </a:pPr>
            <a:r>
              <a:rPr lang="ko-KR" altLang="en-US" dirty="0"/>
              <a:t>    ⑥ </a:t>
            </a:r>
            <a:r>
              <a:rPr lang="en-US" altLang="ko-KR" dirty="0"/>
              <a:t>area </a:t>
            </a:r>
            <a:r>
              <a:rPr lang="en-US" altLang="ko-KR" dirty="0">
                <a:sym typeface="Wingdings" panose="05000000000000000000" pitchFamily="2" charset="2"/>
              </a:rPr>
              <a:t></a:t>
            </a:r>
            <a:r>
              <a:rPr lang="en-US" altLang="ko-KR" dirty="0" smtClean="0"/>
              <a:t> </a:t>
            </a:r>
            <a:r>
              <a:rPr lang="en-US" altLang="ko-KR" dirty="0"/>
              <a:t>area / 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30094" y="1730487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6.19] </a:t>
            </a:r>
            <a:r>
              <a:rPr lang="ko-KR" altLang="en-US" dirty="0">
                <a:solidFill>
                  <a:schemeClr val="tx1"/>
                </a:solidFill>
              </a:rPr>
              <a:t>사다리꼴의 면적을 구하는 알고리즘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Picture 2" descr="D:\작업완료\소프트웨어와컴퓨팅사고\소프트웨어와컴퓨팅사고_그림파일\6장\그림6-1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8"/>
          <a:stretch/>
        </p:blipFill>
        <p:spPr bwMode="auto">
          <a:xfrm>
            <a:off x="9350152" y="2184051"/>
            <a:ext cx="2232248" cy="167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895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단계와 평가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평가 단계</a:t>
            </a:r>
            <a:r>
              <a:rPr lang="en-US" altLang="ko-KR" dirty="0" smtClean="0"/>
              <a:t>(Evaluating solutions)</a:t>
            </a:r>
          </a:p>
          <a:p>
            <a:pPr lvl="1" latinLnBrk="0"/>
            <a:r>
              <a:rPr lang="ko-KR" altLang="en-US" dirty="0"/>
              <a:t>알고리즘을 바탕으로 코딩에 들어가기 전에 평가</a:t>
            </a:r>
          </a:p>
          <a:p>
            <a:pPr lvl="1" latinLnBrk="0"/>
            <a:r>
              <a:rPr lang="ko-KR" altLang="en-US" dirty="0"/>
              <a:t>알고리즘이 그 문제에 적절</a:t>
            </a:r>
            <a:r>
              <a:rPr lang="en-US" altLang="ko-KR" dirty="0"/>
              <a:t>, </a:t>
            </a:r>
            <a:r>
              <a:rPr lang="ko-KR" altLang="en-US" dirty="0"/>
              <a:t>효율적인 지를 확인하는 단계</a:t>
            </a:r>
          </a:p>
          <a:p>
            <a:pPr lvl="1" latinLnBrk="0"/>
            <a:r>
              <a:rPr lang="ko-KR" altLang="en-US" dirty="0"/>
              <a:t>평가 단계를 통해 알고리즘 상에서의 오류 발견 가능</a:t>
            </a:r>
          </a:p>
          <a:p>
            <a:pPr lvl="2"/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그림6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42" y="2973212"/>
            <a:ext cx="9897303" cy="361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619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단계와 평가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평가 단계에서의 점검 사항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주어진 문제를 정확하게 해결하는가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주어진 모든 조건들을 만족시키는가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쉽게 이해되는가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입력에 대해 예상되는 결과가 명확한가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유한 번의 명령이 수행된 후에 반드시 끝나는가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혹시 오류를 범할 가능성은 없는가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3" descr="C:\Users\Administrator\Desktop\삭제-1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69" y="3933476"/>
            <a:ext cx="4640101" cy="28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0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문제 분석 단계에서 점검해야 할 사항들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문제가 모순이 없이 완전한 것인가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문제가 진짜 문제이며 문제 정의가 정확한가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일정한 규칙이 없는 열린 사고 문제 형태인가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문제의 핵심은 무엇인가</a:t>
            </a:r>
            <a:r>
              <a:rPr lang="en-US" altLang="ko-KR" dirty="0" smtClean="0"/>
              <a:t>?</a:t>
            </a:r>
          </a:p>
          <a:p>
            <a:pPr lvl="1" latinLnBrk="0"/>
            <a:r>
              <a:rPr lang="ko-KR" altLang="en-US" dirty="0" smtClean="0"/>
              <a:t>한 </a:t>
            </a:r>
            <a:r>
              <a:rPr lang="ko-KR" altLang="en-US" dirty="0"/>
              <a:t>가지 또는 복합적인 사항에 관한 문제인가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문제가 애매하지는 않는가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r>
              <a:rPr lang="ko-KR" altLang="en-US" dirty="0"/>
              <a:t>그 문제에 대한 유사한 해결법이 이미 존재하는가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latinLnBrk="0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그림6-2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35" y="1529448"/>
            <a:ext cx="4299357" cy="297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66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6.3 </a:t>
            </a:r>
            <a:r>
              <a:rPr lang="ko-KR" altLang="en-US" dirty="0" smtClean="0"/>
              <a:t>컴퓨팅 사고의 복합적 요소들의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복합적인 컴퓨팅 사고</a:t>
            </a:r>
            <a:endParaRPr lang="en-US" altLang="ko-KR" dirty="0" smtClean="0"/>
          </a:p>
          <a:p>
            <a:pPr lvl="1" latinLnBrk="0"/>
            <a:r>
              <a:rPr lang="ko-KR" altLang="en-US" dirty="0"/>
              <a:t>컴퓨팅 사고의 요소들이 모두 포함되고 적용되는 응용</a:t>
            </a:r>
          </a:p>
          <a:p>
            <a:pPr lvl="1" latinLnBrk="0"/>
            <a:r>
              <a:rPr lang="ko-KR" altLang="en-US" dirty="0"/>
              <a:t>분해</a:t>
            </a:r>
            <a:r>
              <a:rPr lang="en-US" altLang="ko-KR" dirty="0"/>
              <a:t>, </a:t>
            </a:r>
            <a:r>
              <a:rPr lang="ko-KR" altLang="en-US" dirty="0"/>
              <a:t>패턴인식</a:t>
            </a:r>
            <a:r>
              <a:rPr lang="en-US" altLang="ko-KR" dirty="0"/>
              <a:t>, </a:t>
            </a:r>
            <a:r>
              <a:rPr lang="ko-KR" altLang="en-US" dirty="0"/>
              <a:t>추상화</a:t>
            </a:r>
            <a:r>
              <a:rPr lang="en-US" altLang="ko-KR" dirty="0"/>
              <a:t>, </a:t>
            </a:r>
            <a:r>
              <a:rPr lang="ko-KR" altLang="en-US" dirty="0"/>
              <a:t>알고리즘의 </a:t>
            </a:r>
            <a:r>
              <a:rPr lang="en-US" altLang="ko-KR" dirty="0"/>
              <a:t>4</a:t>
            </a:r>
            <a:r>
              <a:rPr lang="ko-KR" altLang="en-US" dirty="0"/>
              <a:t>가지 요소 모두 적용</a:t>
            </a:r>
          </a:p>
          <a:p>
            <a:pPr lvl="1" latinLnBrk="0"/>
            <a:r>
              <a:rPr lang="ko-KR" altLang="en-US" dirty="0"/>
              <a:t>계산 문제에의 접근</a:t>
            </a:r>
            <a:r>
              <a:rPr lang="en-US" altLang="ko-KR" dirty="0"/>
              <a:t>, </a:t>
            </a:r>
            <a:r>
              <a:rPr lang="ko-KR" altLang="en-US" dirty="0"/>
              <a:t>극장 대피로</a:t>
            </a:r>
            <a:r>
              <a:rPr lang="en-US" altLang="ko-KR" dirty="0"/>
              <a:t>, </a:t>
            </a:r>
            <a:r>
              <a:rPr lang="ko-KR" altLang="en-US" dirty="0" err="1"/>
              <a:t>지카</a:t>
            </a:r>
            <a:r>
              <a:rPr lang="ko-KR" altLang="en-US" dirty="0"/>
              <a:t> 바이러스</a:t>
            </a:r>
            <a:r>
              <a:rPr lang="en-US" altLang="ko-KR" dirty="0"/>
              <a:t>, </a:t>
            </a:r>
            <a:r>
              <a:rPr lang="ko-KR" altLang="en-US" dirty="0"/>
              <a:t>애완견</a:t>
            </a:r>
            <a:r>
              <a:rPr lang="en-US" altLang="ko-KR" dirty="0"/>
              <a:t>, </a:t>
            </a:r>
            <a:r>
              <a:rPr lang="ko-KR" altLang="en-US" dirty="0" smtClean="0"/>
              <a:t>일기예보 </a:t>
            </a:r>
            <a:r>
              <a:rPr lang="ko-KR" altLang="en-US" dirty="0"/>
              <a:t>등의 예제들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4" descr="D:\작업완료\소프트웨어와컴퓨팅사고\소프트웨어와컴퓨팅사고_그림파일\6장\그림6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823803"/>
            <a:ext cx="5763264" cy="366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85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6.3.1 </a:t>
            </a:r>
            <a:r>
              <a:rPr lang="ko-KR" altLang="en-US" dirty="0" smtClean="0"/>
              <a:t>계산 문제에의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창의적 발상의 가우스의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풀이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1)</a:t>
            </a:r>
          </a:p>
          <a:p>
            <a:pPr lvl="2" latinLnBrk="0"/>
            <a:r>
              <a:rPr lang="ko-KR" altLang="en-US" dirty="0"/>
              <a:t>처음 수와 마지막 수처럼 두 개씩 한 쌍으로 묶음</a:t>
            </a:r>
          </a:p>
          <a:p>
            <a:pPr lvl="2" latinLnBrk="0"/>
            <a:r>
              <a:rPr lang="ko-KR" altLang="en-US" dirty="0"/>
              <a:t>더한 값에다 그 쌍의 개수를 곱하기</a:t>
            </a:r>
          </a:p>
          <a:p>
            <a:pPr lvl="2" latinLnBrk="0"/>
            <a:r>
              <a:rPr lang="ko-KR" altLang="en-US" dirty="0"/>
              <a:t>합 </a:t>
            </a:r>
            <a:r>
              <a:rPr lang="en-US" altLang="ko-KR" dirty="0"/>
              <a:t>11</a:t>
            </a:r>
            <a:r>
              <a:rPr lang="ko-KR" altLang="en-US" dirty="0"/>
              <a:t>이 모두 </a:t>
            </a:r>
            <a:r>
              <a:rPr lang="en-US" altLang="ko-KR" dirty="0"/>
              <a:t>5</a:t>
            </a:r>
            <a:r>
              <a:rPr lang="ko-KR" altLang="en-US" dirty="0"/>
              <a:t>쌍이므로 총합 </a:t>
            </a:r>
            <a:r>
              <a:rPr lang="en-US" altLang="ko-KR" dirty="0"/>
              <a:t>= 11 × 5 = 55</a:t>
            </a:r>
            <a:endParaRPr lang="ko-KR" altLang="en-US" dirty="0"/>
          </a:p>
          <a:p>
            <a:pPr lvl="2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66309" y="1748781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6.20] </a:t>
            </a:r>
            <a:r>
              <a:rPr lang="ko-KR" altLang="en-US" dirty="0">
                <a:solidFill>
                  <a:schemeClr val="tx1"/>
                </a:solidFill>
              </a:rPr>
              <a:t>가우스의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부터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까지의 자연수 덧셈 방법</a:t>
            </a:r>
          </a:p>
        </p:txBody>
      </p:sp>
      <p:pic>
        <p:nvPicPr>
          <p:cNvPr id="5" name="Picture 2" descr="C:\Users\Administrator\Desktop\삭제-2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0" t="6691" r="11992" b="19418"/>
          <a:stretch/>
        </p:blipFill>
        <p:spPr bwMode="auto">
          <a:xfrm>
            <a:off x="1399723" y="4120241"/>
            <a:ext cx="8776372" cy="241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387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istrator\Desktop\삭제-200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67" y="2525751"/>
            <a:ext cx="674687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 문제에의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풀이 </a:t>
            </a:r>
            <a:r>
              <a:rPr lang="en-US" altLang="ko-KR" dirty="0"/>
              <a:t>(</a:t>
            </a:r>
            <a:r>
              <a:rPr lang="ko-KR" altLang="en-US" dirty="0"/>
              <a:t>방법 </a:t>
            </a:r>
            <a:r>
              <a:rPr lang="en-US" altLang="ko-KR" dirty="0" smtClean="0"/>
              <a:t>2)</a:t>
            </a:r>
            <a:endParaRPr lang="en-US" altLang="ko-KR" dirty="0"/>
          </a:p>
          <a:p>
            <a:pPr lvl="2" latinLnBrk="0"/>
            <a:r>
              <a:rPr lang="ko-KR" altLang="en-US" dirty="0"/>
              <a:t>처음 수의 값에다 반대 순으로 나열된 값 더하기</a:t>
            </a:r>
          </a:p>
          <a:p>
            <a:pPr lvl="2" latinLnBrk="0"/>
            <a:r>
              <a:rPr lang="ko-KR" altLang="en-US" dirty="0"/>
              <a:t>이 값과 그 개수를 곱한 값을 </a:t>
            </a:r>
            <a:r>
              <a:rPr lang="en-US" altLang="ko-KR" dirty="0"/>
              <a:t>2</a:t>
            </a:r>
            <a:r>
              <a:rPr lang="ko-KR" altLang="en-US" dirty="0"/>
              <a:t>로 나누어 총합 구하기</a:t>
            </a:r>
          </a:p>
          <a:p>
            <a:pPr lvl="2" latinLnBrk="0"/>
            <a:r>
              <a:rPr lang="ko-KR" altLang="en-US" dirty="0"/>
              <a:t>총합은 </a:t>
            </a:r>
            <a:r>
              <a:rPr lang="en-US" altLang="ko-KR" dirty="0"/>
              <a:t>11 × 10 ÷ 2 = 55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475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 문제에의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까지의 자연수 모두 더하기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가우스의 자연수 덧셈 방법</a:t>
            </a:r>
            <a:endParaRPr lang="en-US" altLang="ko-KR" dirty="0" smtClean="0"/>
          </a:p>
          <a:p>
            <a:pPr lvl="2" latinLnBrk="0"/>
            <a:r>
              <a:rPr lang="ko-KR" altLang="en-US" dirty="0" smtClean="0"/>
              <a:t>숫자가 </a:t>
            </a:r>
            <a:r>
              <a:rPr lang="ko-KR" altLang="en-US" dirty="0"/>
              <a:t>바뀌어도 그대로 적용되며</a:t>
            </a:r>
            <a:r>
              <a:rPr lang="en-US" altLang="ko-KR" dirty="0"/>
              <a:t>, </a:t>
            </a:r>
            <a:r>
              <a:rPr lang="ko-KR" altLang="en-US" dirty="0"/>
              <a:t>효율적인 계산 방법</a:t>
            </a:r>
          </a:p>
          <a:p>
            <a:pPr lvl="2" latinLnBrk="0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자연수를 모두 합할 경우에도 적용됨 </a:t>
            </a:r>
          </a:p>
          <a:p>
            <a:pPr lvl="2" latinLnBrk="0"/>
            <a:r>
              <a:rPr lang="ko-KR" altLang="en-US" dirty="0"/>
              <a:t>가우스의 덧셈 방법은 계산에 있어 대표적인 창의적 방법</a:t>
            </a:r>
          </a:p>
          <a:p>
            <a:pPr lvl="4"/>
            <a:endParaRPr lang="ko-KR" altLang="en-US" dirty="0"/>
          </a:p>
        </p:txBody>
      </p:sp>
      <p:pic>
        <p:nvPicPr>
          <p:cNvPr id="4" name="Picture 2" descr="C:\Users\Administrator\Desktop\삭제-2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7" t="7233" r="15788" b="61725"/>
          <a:stretch/>
        </p:blipFill>
        <p:spPr bwMode="auto">
          <a:xfrm>
            <a:off x="1423487" y="3436074"/>
            <a:ext cx="3635882" cy="162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istrator\Desktop\삭제-2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11" b="5108"/>
          <a:stretch/>
        </p:blipFill>
        <p:spPr bwMode="auto">
          <a:xfrm>
            <a:off x="4995387" y="3364636"/>
            <a:ext cx="3409390" cy="189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131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 문제에의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가우스의 계산 방법과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복합적 사고 적용 예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풀이</a:t>
            </a:r>
            <a:r>
              <a:rPr lang="en-US" altLang="ko-KR" dirty="0" smtClean="0"/>
              <a:t>) </a:t>
            </a:r>
            <a:r>
              <a:rPr lang="ko-KR" altLang="en-US" dirty="0" smtClean="0"/>
              <a:t>양끝을 더한 합이 </a:t>
            </a:r>
            <a:r>
              <a:rPr lang="en-US" altLang="ko-KR" dirty="0" smtClean="0"/>
              <a:t>20, </a:t>
            </a:r>
            <a:r>
              <a:rPr lang="ko-KR" altLang="en-US" dirty="0" smtClean="0"/>
              <a:t>개수가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총합은 </a:t>
            </a:r>
            <a:r>
              <a:rPr lang="en-US" altLang="ko-KR" dirty="0" smtClean="0"/>
              <a:t>20 x 5 = 100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분해</a:t>
            </a:r>
            <a:r>
              <a:rPr lang="en-US" altLang="ko-KR" dirty="0"/>
              <a:t>] </a:t>
            </a:r>
            <a:r>
              <a:rPr lang="ko-KR" altLang="en-US" dirty="0"/>
              <a:t>처음 수와 마지막 수 등과 같이 두 개씩 묶어서 </a:t>
            </a:r>
            <a:r>
              <a:rPr lang="ko-KR" altLang="en-US" dirty="0" smtClean="0"/>
              <a:t>분해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패턴인식</a:t>
            </a:r>
            <a:r>
              <a:rPr lang="en-US" altLang="ko-KR" dirty="0"/>
              <a:t>] </a:t>
            </a:r>
            <a:r>
              <a:rPr lang="ko-KR" altLang="en-US" dirty="0"/>
              <a:t>묶은 각 쌍의 합이 모두 일정하게 같은 값임을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추상화</a:t>
            </a:r>
            <a:r>
              <a:rPr lang="en-US" altLang="ko-KR" dirty="0"/>
              <a:t>] 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이나 </a:t>
            </a:r>
            <a:r>
              <a:rPr lang="en-US" altLang="ko-KR" dirty="0"/>
              <a:t>1000</a:t>
            </a:r>
            <a:r>
              <a:rPr lang="ko-KR" altLang="en-US" dirty="0"/>
              <a:t>까지의 합을 구할 경우 적용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즉 </a:t>
            </a:r>
            <a:r>
              <a:rPr lang="ko-KR" altLang="en-US" dirty="0"/>
              <a:t>일반화를 통한 추상화와 </a:t>
            </a:r>
            <a:r>
              <a:rPr lang="ko-KR" altLang="en-US" dirty="0" smtClean="0"/>
              <a:t>관련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알고리즘</a:t>
            </a:r>
            <a:r>
              <a:rPr lang="en-US" altLang="ko-KR" dirty="0"/>
              <a:t>] </a:t>
            </a:r>
            <a:r>
              <a:rPr lang="ko-KR" altLang="en-US" dirty="0"/>
              <a:t>각 쌍의 합에다 쌍의 개수를 곱하는 알고리즘 적용</a:t>
            </a:r>
          </a:p>
          <a:p>
            <a:pPr lvl="2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920217" y="1694275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6.21] 1</a:t>
            </a:r>
            <a:r>
              <a:rPr lang="ko-KR" altLang="en-US" dirty="0">
                <a:solidFill>
                  <a:schemeClr val="tx1"/>
                </a:solidFill>
              </a:rPr>
              <a:t>부터 </a:t>
            </a:r>
            <a:r>
              <a:rPr lang="en-US" altLang="ko-KR" dirty="0">
                <a:solidFill>
                  <a:schemeClr val="tx1"/>
                </a:solidFill>
              </a:rPr>
              <a:t>19</a:t>
            </a:r>
            <a:r>
              <a:rPr lang="ko-KR" altLang="en-US" dirty="0">
                <a:solidFill>
                  <a:schemeClr val="tx1"/>
                </a:solidFill>
              </a:rPr>
              <a:t>까지의 홀수를 모두 더하시오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7304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 문제에의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규칙 분석과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복합적 사고 적용 예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풀이</a:t>
            </a:r>
            <a:endParaRPr lang="en-US" altLang="ko-KR" dirty="0" smtClean="0"/>
          </a:p>
          <a:p>
            <a:pPr lvl="2" indent="-342900" latinLnBrk="0"/>
            <a:r>
              <a:rPr lang="en-US" altLang="ko-KR" dirty="0"/>
              <a:t>3</a:t>
            </a:r>
            <a:r>
              <a:rPr lang="ko-KR" altLang="en-US" dirty="0"/>
              <a:t>을 </a:t>
            </a:r>
            <a:r>
              <a:rPr lang="en-US" altLang="ko-KR" dirty="0"/>
              <a:t>20</a:t>
            </a:r>
            <a:r>
              <a:rPr lang="ko-KR" altLang="en-US" dirty="0"/>
              <a:t>번 곱하여 </a:t>
            </a:r>
            <a:r>
              <a:rPr lang="en-US" altLang="ko-KR" dirty="0"/>
              <a:t>10</a:t>
            </a:r>
            <a:r>
              <a:rPr lang="ko-KR" altLang="en-US" dirty="0"/>
              <a:t>으로 나눈 나머지와 같은 의미</a:t>
            </a:r>
          </a:p>
          <a:p>
            <a:pPr lvl="2" indent="-342900" latinLnBrk="0"/>
            <a:r>
              <a:rPr lang="en-US" altLang="ko-KR" dirty="0"/>
              <a:t>3</a:t>
            </a:r>
            <a:r>
              <a:rPr lang="ko-KR" altLang="en-US" dirty="0"/>
              <a:t>을 </a:t>
            </a:r>
            <a:r>
              <a:rPr lang="en-US" altLang="ko-KR" dirty="0"/>
              <a:t>20</a:t>
            </a:r>
            <a:r>
              <a:rPr lang="ko-KR" altLang="en-US" dirty="0"/>
              <a:t>번 곱하여도 나머지는 </a:t>
            </a:r>
            <a:r>
              <a:rPr lang="en-US" altLang="ko-KR" dirty="0"/>
              <a:t>1, </a:t>
            </a:r>
            <a:r>
              <a:rPr lang="ko-KR" altLang="en-US" dirty="0"/>
              <a:t>즉 </a:t>
            </a:r>
            <a:r>
              <a:rPr lang="en-US" altLang="ko-KR" dirty="0"/>
              <a:t>3</a:t>
            </a:r>
            <a:r>
              <a:rPr lang="en-US" altLang="ko-KR" baseline="30000" dirty="0"/>
              <a:t>20</a:t>
            </a:r>
            <a:r>
              <a:rPr lang="ko-KR" altLang="en-US" dirty="0"/>
              <a:t> </a:t>
            </a:r>
            <a:r>
              <a:rPr lang="en-US" altLang="ko-KR" dirty="0"/>
              <a:t>= (3</a:t>
            </a:r>
            <a:r>
              <a:rPr lang="en-US" altLang="ko-KR" baseline="30000" dirty="0"/>
              <a:t>4</a:t>
            </a:r>
            <a:r>
              <a:rPr lang="en-US" altLang="ko-KR" dirty="0"/>
              <a:t>)</a:t>
            </a:r>
            <a:r>
              <a:rPr lang="en-US" altLang="ko-KR" baseline="30000" dirty="0"/>
              <a:t>5</a:t>
            </a:r>
            <a:r>
              <a:rPr lang="ko-KR" altLang="en-US" dirty="0"/>
              <a:t>의 나머지는 </a:t>
            </a:r>
            <a:r>
              <a:rPr lang="en-US" altLang="ko-KR" dirty="0" smtClean="0"/>
              <a:t>1</a:t>
            </a:r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분해</a:t>
            </a:r>
            <a:r>
              <a:rPr lang="en-US" altLang="ko-KR" dirty="0"/>
              <a:t>] 3</a:t>
            </a:r>
            <a:r>
              <a:rPr lang="ko-KR" altLang="en-US" dirty="0"/>
              <a:t>을 </a:t>
            </a:r>
            <a:r>
              <a:rPr lang="en-US" altLang="ko-KR" dirty="0"/>
              <a:t>20</a:t>
            </a:r>
            <a:r>
              <a:rPr lang="ko-KR" altLang="en-US" dirty="0"/>
              <a:t>번 곱하기는 </a:t>
            </a:r>
            <a:r>
              <a:rPr lang="en-US" altLang="ko-KR" dirty="0"/>
              <a:t>3</a:t>
            </a:r>
            <a:r>
              <a:rPr lang="ko-KR" altLang="en-US" dirty="0"/>
              <a:t>을 네 번 곱한 것을 </a:t>
            </a: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ko-KR" altLang="en-US" dirty="0" smtClean="0"/>
              <a:t>반복하는 것으로 </a:t>
            </a:r>
            <a:r>
              <a:rPr lang="ko-KR" altLang="en-US" dirty="0"/>
              <a:t>분해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패턴인식</a:t>
            </a:r>
            <a:r>
              <a:rPr lang="en-US" altLang="ko-KR" dirty="0"/>
              <a:t>] 3</a:t>
            </a:r>
            <a:r>
              <a:rPr lang="ko-KR" altLang="en-US" dirty="0"/>
              <a:t>을 </a:t>
            </a:r>
            <a:r>
              <a:rPr lang="en-US" altLang="ko-KR" dirty="0"/>
              <a:t>4</a:t>
            </a:r>
            <a:r>
              <a:rPr lang="ko-KR" altLang="en-US" dirty="0"/>
              <a:t>번 곱하면 </a:t>
            </a:r>
            <a:r>
              <a:rPr lang="en-US" altLang="ko-KR" dirty="0"/>
              <a:t>1</a:t>
            </a:r>
            <a:r>
              <a:rPr lang="ko-KR" altLang="en-US" dirty="0"/>
              <a:t>의 자리가 </a:t>
            </a:r>
            <a:r>
              <a:rPr lang="en-US" altLang="ko-KR" dirty="0"/>
              <a:t>1</a:t>
            </a:r>
            <a:r>
              <a:rPr lang="ko-KR" altLang="en-US" dirty="0"/>
              <a:t>이 되는 패턴을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pPr lvl="3" latinLnBrk="0"/>
            <a:r>
              <a:rPr lang="en-US" altLang="ko-KR" dirty="0" smtClean="0"/>
              <a:t>3</a:t>
            </a:r>
            <a:r>
              <a:rPr lang="ko-KR" altLang="en-US" dirty="0"/>
              <a:t>을 </a:t>
            </a:r>
            <a:r>
              <a:rPr lang="en-US" altLang="ko-KR" dirty="0"/>
              <a:t>4</a:t>
            </a:r>
            <a:r>
              <a:rPr lang="ko-KR" altLang="en-US" dirty="0"/>
              <a:t>번 곱하면 </a:t>
            </a:r>
            <a:r>
              <a:rPr lang="en-US" altLang="ko-KR" dirty="0"/>
              <a:t>81, </a:t>
            </a:r>
            <a:r>
              <a:rPr lang="ko-KR" altLang="en-US" dirty="0"/>
              <a:t>끝자리 수가 </a:t>
            </a:r>
            <a:r>
              <a:rPr lang="en-US" altLang="ko-KR" dirty="0"/>
              <a:t>1</a:t>
            </a:r>
            <a:r>
              <a:rPr lang="ko-KR" altLang="en-US" dirty="0"/>
              <a:t>인 수끼리는 여러 </a:t>
            </a:r>
            <a:r>
              <a:rPr lang="ko-KR" altLang="en-US" dirty="0" smtClean="0"/>
              <a:t>번 </a:t>
            </a:r>
            <a:r>
              <a:rPr lang="ko-KR" altLang="en-US" dirty="0"/>
              <a:t>곱해도 끝자리 수가 </a:t>
            </a:r>
            <a:r>
              <a:rPr lang="en-US" altLang="ko-KR" dirty="0"/>
              <a:t>1</a:t>
            </a:r>
            <a:r>
              <a:rPr lang="ko-KR" altLang="en-US" dirty="0"/>
              <a:t>이 된다는 점에 </a:t>
            </a:r>
            <a:r>
              <a:rPr lang="ko-KR" altLang="en-US" dirty="0" smtClean="0"/>
              <a:t>착안</a:t>
            </a:r>
            <a:endParaRPr lang="en-US" altLang="ko-KR" dirty="0" smtClean="0"/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추상화</a:t>
            </a:r>
            <a:r>
              <a:rPr lang="en-US" altLang="ko-KR" dirty="0"/>
              <a:t>] </a:t>
            </a:r>
            <a:r>
              <a:rPr lang="ko-KR" altLang="en-US" dirty="0"/>
              <a:t>일정한 규칙을 이끌어내어 유사한 문제에도 적용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3" latinLnBrk="0"/>
            <a:r>
              <a:rPr lang="en-US" altLang="ko-KR" dirty="0" smtClean="0"/>
              <a:t>3</a:t>
            </a:r>
            <a:r>
              <a:rPr lang="ko-KR" altLang="en-US" dirty="0"/>
              <a:t>을 </a:t>
            </a:r>
            <a:r>
              <a:rPr lang="en-US" altLang="ko-KR" dirty="0"/>
              <a:t>100</a:t>
            </a:r>
            <a:r>
              <a:rPr lang="ko-KR" altLang="en-US" dirty="0"/>
              <a:t>번 곱하는 경우의 문제에도 이 방법 적용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3" latinLnBrk="0"/>
            <a:r>
              <a:rPr lang="ko-KR" altLang="en-US" dirty="0" smtClean="0"/>
              <a:t>따라서 </a:t>
            </a:r>
            <a:r>
              <a:rPr lang="ko-KR" altLang="en-US" dirty="0"/>
              <a:t>이 방법은 추상화와 </a:t>
            </a:r>
            <a:r>
              <a:rPr lang="ko-KR" altLang="en-US" dirty="0" smtClean="0"/>
              <a:t>관련</a:t>
            </a:r>
            <a:endParaRPr lang="en-US" altLang="ko-KR" dirty="0" smtClean="0"/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알고리즘</a:t>
            </a:r>
            <a:r>
              <a:rPr lang="en-US" altLang="ko-KR" dirty="0"/>
              <a:t>] 4</a:t>
            </a:r>
            <a:r>
              <a:rPr lang="ko-KR" altLang="en-US" dirty="0"/>
              <a:t>개씩 곱하여 일정한 패턴인식과 분해하는 과정 </a:t>
            </a:r>
            <a:endParaRPr lang="en-US" altLang="ko-KR" dirty="0" smtClean="0"/>
          </a:p>
          <a:p>
            <a:pPr lvl="3" latinLnBrk="0"/>
            <a:r>
              <a:rPr lang="ko-KR" altLang="en-US" dirty="0" smtClean="0"/>
              <a:t>단계적으로 </a:t>
            </a:r>
            <a:r>
              <a:rPr lang="ko-KR" altLang="en-US" dirty="0"/>
              <a:t>곱해 결론을 유도</a:t>
            </a:r>
            <a:r>
              <a:rPr lang="en-US" altLang="ko-KR" dirty="0"/>
              <a:t>, </a:t>
            </a:r>
            <a:r>
              <a:rPr lang="ko-KR" altLang="en-US" dirty="0"/>
              <a:t>순서적 방법론이 알고리즘</a:t>
            </a:r>
          </a:p>
          <a:p>
            <a:pPr lvl="2" latinLnBrk="0"/>
            <a:endParaRPr lang="ko-KR" altLang="en-US" dirty="0"/>
          </a:p>
          <a:p>
            <a:pPr lvl="2" indent="-342900" latinLnBrk="0"/>
            <a:endParaRPr lang="ko-KR" altLang="en-US" dirty="0"/>
          </a:p>
          <a:p>
            <a:pPr lvl="2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65073" y="1703327"/>
            <a:ext cx="8208912" cy="453564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6.22] 3</a:t>
            </a:r>
            <a:r>
              <a:rPr lang="ko-KR" altLang="en-US" dirty="0">
                <a:solidFill>
                  <a:schemeClr val="tx1"/>
                </a:solidFill>
              </a:rPr>
              <a:t>을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r>
              <a:rPr lang="ko-KR" altLang="en-US" dirty="0">
                <a:solidFill>
                  <a:schemeClr val="tx1"/>
                </a:solidFill>
              </a:rPr>
              <a:t>번 곱했을 때 일의 자리 수는 얼마인가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99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 문제에의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9677" y="1186932"/>
            <a:ext cx="9712646" cy="218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66409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6.3.2 </a:t>
            </a:r>
            <a:r>
              <a:rPr lang="ko-KR" altLang="en-US" dirty="0" smtClean="0"/>
              <a:t>극장 </a:t>
            </a:r>
            <a:r>
              <a:rPr lang="ko-KR" altLang="en-US" dirty="0" err="1" smtClean="0"/>
              <a:t>대피로와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메르스</a:t>
            </a:r>
            <a:r>
              <a:rPr lang="ko-KR" altLang="en-US" dirty="0" smtClean="0"/>
              <a:t> 바이러스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극장 비상대피로의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풀이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상황을 </a:t>
            </a:r>
            <a:r>
              <a:rPr lang="ko-KR" altLang="en-US" dirty="0"/>
              <a:t>빨리 파악하고 문제해결 방법을 찾아낸 뒤 알고리즘에 따라 비상 </a:t>
            </a:r>
            <a:r>
              <a:rPr lang="ko-KR" altLang="en-US" dirty="0" err="1"/>
              <a:t>대피로를</a:t>
            </a:r>
            <a:r>
              <a:rPr lang="ko-KR" altLang="en-US" dirty="0"/>
              <a:t> 통해 신속하게 </a:t>
            </a:r>
            <a:r>
              <a:rPr lang="ko-KR" altLang="en-US" dirty="0" smtClean="0"/>
              <a:t>대피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분해</a:t>
            </a:r>
            <a:r>
              <a:rPr lang="en-US" altLang="ko-KR" dirty="0"/>
              <a:t>] </a:t>
            </a:r>
            <a:r>
              <a:rPr lang="ko-KR" altLang="en-US" dirty="0"/>
              <a:t>여러 개의 비상 </a:t>
            </a:r>
            <a:r>
              <a:rPr lang="ko-KR" altLang="en-US" dirty="0" err="1"/>
              <a:t>대피로를</a:t>
            </a:r>
            <a:r>
              <a:rPr lang="ko-KR" altLang="en-US" dirty="0"/>
              <a:t> 확인하여 그 중 자기 상영관에 해당하는 대피로 </a:t>
            </a:r>
            <a:r>
              <a:rPr lang="ko-KR" altLang="en-US" dirty="0" smtClean="0"/>
              <a:t>파악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패턴인식</a:t>
            </a:r>
            <a:r>
              <a:rPr lang="en-US" altLang="ko-KR" dirty="0"/>
              <a:t>] </a:t>
            </a:r>
            <a:r>
              <a:rPr lang="ko-KR" altLang="en-US" dirty="0"/>
              <a:t>대피 </a:t>
            </a:r>
            <a:r>
              <a:rPr lang="ko-KR" altLang="en-US" dirty="0" err="1"/>
              <a:t>유도등의</a:t>
            </a:r>
            <a:r>
              <a:rPr lang="ko-KR" altLang="en-US" dirty="0"/>
              <a:t> 패턴을 인식하여 긴급 상황에 </a:t>
            </a:r>
            <a:r>
              <a:rPr lang="ko-KR" altLang="en-US" dirty="0" smtClean="0"/>
              <a:t>대비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추상화</a:t>
            </a:r>
            <a:r>
              <a:rPr lang="en-US" altLang="ko-KR" dirty="0"/>
              <a:t>] </a:t>
            </a:r>
            <a:r>
              <a:rPr lang="ko-KR" altLang="en-US" dirty="0"/>
              <a:t>화재나 지진과 같은 상황의 특징을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알고리즘</a:t>
            </a:r>
            <a:r>
              <a:rPr lang="en-US" altLang="ko-KR" dirty="0"/>
              <a:t>] </a:t>
            </a:r>
            <a:r>
              <a:rPr lang="ko-KR" altLang="en-US" dirty="0"/>
              <a:t>자기가 있는 위치에서 가장 적합한 길을 선택하여 정해진 대피 </a:t>
            </a:r>
            <a:r>
              <a:rPr lang="ko-KR" altLang="en-US" dirty="0" err="1"/>
              <a:t>유도등을</a:t>
            </a:r>
            <a:r>
              <a:rPr lang="ko-KR" altLang="en-US" dirty="0"/>
              <a:t> 따라 신속히 대피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29683" y="1705193"/>
            <a:ext cx="8208912" cy="741596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6.23] </a:t>
            </a:r>
            <a:r>
              <a:rPr lang="ko-KR" altLang="en-US" dirty="0">
                <a:solidFill>
                  <a:schemeClr val="tx1"/>
                </a:solidFill>
              </a:rPr>
              <a:t>여러 개의 영화를 상영하는 </a:t>
            </a:r>
            <a:r>
              <a:rPr lang="ko-KR" altLang="en-US" dirty="0" err="1">
                <a:solidFill>
                  <a:schemeClr val="tx1"/>
                </a:solidFill>
              </a:rPr>
              <a:t>멀티플렉스</a:t>
            </a:r>
            <a:r>
              <a:rPr lang="ko-KR" altLang="en-US" dirty="0">
                <a:solidFill>
                  <a:schemeClr val="tx1"/>
                </a:solidFill>
              </a:rPr>
              <a:t> 극장에서 화재나 지진 등의 긴급 상황이 발생했을 경우의 대처방법은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2" descr="D:\작업완료\소프트웨어와컴퓨팅사고\소프트웨어와컴퓨팅사고_그림파일\6장\그림6-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" b="11332"/>
          <a:stretch/>
        </p:blipFill>
        <p:spPr bwMode="auto">
          <a:xfrm>
            <a:off x="6938192" y="5037656"/>
            <a:ext cx="2797520" cy="182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99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극장 </a:t>
            </a:r>
            <a:r>
              <a:rPr lang="ko-KR" altLang="en-US" dirty="0" err="1"/>
              <a:t>대피로와</a:t>
            </a:r>
            <a:r>
              <a:rPr lang="ko-KR" altLang="en-US" dirty="0"/>
              <a:t> </a:t>
            </a:r>
            <a:r>
              <a:rPr lang="ko-KR" altLang="en-US" dirty="0" err="1"/>
              <a:t>메르스</a:t>
            </a:r>
            <a:r>
              <a:rPr lang="ko-KR" altLang="en-US" dirty="0"/>
              <a:t> 바이러스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극장 비상 </a:t>
            </a:r>
            <a:r>
              <a:rPr lang="ko-KR" altLang="en-US" dirty="0" err="1" smtClean="0"/>
              <a:t>대피로와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복합적 사고 적용 예</a:t>
            </a:r>
            <a:endParaRPr lang="en-US" altLang="ko-KR" dirty="0" smtClean="0"/>
          </a:p>
          <a:p>
            <a:pPr lvl="1" indent="-342900" latinLnBrk="0"/>
            <a:r>
              <a:rPr lang="en-US" altLang="ko-KR" dirty="0"/>
              <a:t>[</a:t>
            </a:r>
            <a:r>
              <a:rPr lang="ko-KR" altLang="en-US" dirty="0"/>
              <a:t>분해</a:t>
            </a:r>
            <a:r>
              <a:rPr lang="en-US" altLang="ko-KR" dirty="0"/>
              <a:t>] </a:t>
            </a:r>
            <a:r>
              <a:rPr lang="ko-KR" altLang="en-US" dirty="0"/>
              <a:t>여러 개의 비상 </a:t>
            </a:r>
            <a:r>
              <a:rPr lang="ko-KR" altLang="en-US" dirty="0" err="1"/>
              <a:t>대피로를</a:t>
            </a:r>
            <a:r>
              <a:rPr lang="ko-KR" altLang="en-US" dirty="0"/>
              <a:t> 확인하여 그 중 자기 </a:t>
            </a:r>
            <a:r>
              <a:rPr lang="ko-KR" altLang="en-US" dirty="0" smtClean="0"/>
              <a:t>상영관에 해당하는 </a:t>
            </a:r>
            <a:r>
              <a:rPr lang="ko-KR" altLang="en-US" dirty="0"/>
              <a:t>대피로 파악</a:t>
            </a:r>
            <a:endParaRPr lang="en-US" altLang="ko-KR" dirty="0"/>
          </a:p>
          <a:p>
            <a:pPr lvl="1" indent="-342900" latinLnBrk="0"/>
            <a:r>
              <a:rPr lang="en-US" altLang="ko-KR" dirty="0" smtClean="0"/>
              <a:t>[</a:t>
            </a:r>
            <a:r>
              <a:rPr lang="ko-KR" altLang="en-US" dirty="0"/>
              <a:t>패턴인식</a:t>
            </a:r>
            <a:r>
              <a:rPr lang="en-US" altLang="ko-KR" dirty="0"/>
              <a:t>] </a:t>
            </a:r>
            <a:r>
              <a:rPr lang="ko-KR" altLang="en-US" dirty="0"/>
              <a:t>대피 </a:t>
            </a:r>
            <a:r>
              <a:rPr lang="ko-KR" altLang="en-US" dirty="0" err="1"/>
              <a:t>유도등의</a:t>
            </a:r>
            <a:r>
              <a:rPr lang="ko-KR" altLang="en-US" dirty="0"/>
              <a:t> 패턴을 인식하여 긴급 상황에 </a:t>
            </a:r>
            <a:r>
              <a:rPr lang="ko-KR" altLang="en-US" dirty="0" smtClean="0"/>
              <a:t>대비</a:t>
            </a:r>
            <a:endParaRPr lang="en-US" altLang="ko-KR" dirty="0"/>
          </a:p>
          <a:p>
            <a:pPr lvl="1" indent="-342900" latinLnBrk="0"/>
            <a:r>
              <a:rPr lang="en-US" altLang="ko-KR" dirty="0"/>
              <a:t>[</a:t>
            </a:r>
            <a:r>
              <a:rPr lang="ko-KR" altLang="en-US" dirty="0"/>
              <a:t>추상화</a:t>
            </a:r>
            <a:r>
              <a:rPr lang="en-US" altLang="ko-KR" dirty="0"/>
              <a:t>] </a:t>
            </a:r>
            <a:r>
              <a:rPr lang="ko-KR" altLang="en-US" dirty="0"/>
              <a:t>화재나 지진과 같은 상황의 특징을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 lvl="1" indent="-342900" latinLnBrk="0"/>
            <a:r>
              <a:rPr lang="en-US" altLang="ko-KR" dirty="0"/>
              <a:t>[</a:t>
            </a:r>
            <a:r>
              <a:rPr lang="ko-KR" altLang="en-US" dirty="0"/>
              <a:t>알고리즘</a:t>
            </a:r>
            <a:r>
              <a:rPr lang="en-US" altLang="ko-KR" dirty="0"/>
              <a:t>] </a:t>
            </a:r>
            <a:r>
              <a:rPr lang="ko-KR" altLang="en-US" dirty="0"/>
              <a:t>자기가 있는 위치에서 가장 적합한 길을 </a:t>
            </a:r>
            <a:r>
              <a:rPr lang="ko-KR" altLang="en-US" dirty="0" smtClean="0"/>
              <a:t>선택하여 정해진 </a:t>
            </a:r>
            <a:r>
              <a:rPr lang="ko-KR" altLang="en-US" dirty="0"/>
              <a:t>대피 </a:t>
            </a:r>
            <a:r>
              <a:rPr lang="ko-KR" altLang="en-US" dirty="0" err="1"/>
              <a:t>유도등을</a:t>
            </a:r>
            <a:r>
              <a:rPr lang="ko-KR" altLang="en-US" dirty="0"/>
              <a:t> 따라 신속히 대피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230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극장 </a:t>
            </a:r>
            <a:r>
              <a:rPr lang="ko-KR" altLang="en-US" dirty="0" err="1"/>
              <a:t>대피로와</a:t>
            </a:r>
            <a:r>
              <a:rPr lang="ko-KR" altLang="en-US" dirty="0"/>
              <a:t> </a:t>
            </a:r>
            <a:r>
              <a:rPr lang="ko-KR" altLang="en-US" dirty="0" err="1"/>
              <a:t>메르스</a:t>
            </a:r>
            <a:r>
              <a:rPr lang="ko-KR" altLang="en-US" dirty="0"/>
              <a:t> 바이러스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메르스</a:t>
            </a:r>
            <a:r>
              <a:rPr lang="ko-KR" altLang="en-US" dirty="0" smtClean="0"/>
              <a:t> 바이러스와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복합적 사고 적용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풀이</a:t>
            </a:r>
            <a:r>
              <a:rPr lang="en-US" altLang="ko-KR" dirty="0" smtClean="0"/>
              <a:t>)</a:t>
            </a:r>
          </a:p>
          <a:p>
            <a:pPr lvl="2" latinLnBrk="0"/>
            <a:r>
              <a:rPr lang="ko-KR" altLang="en-US" dirty="0"/>
              <a:t>컴퓨팅 사고로 보건당국이 </a:t>
            </a:r>
            <a:r>
              <a:rPr lang="ko-KR" altLang="en-US" dirty="0" err="1"/>
              <a:t>지카</a:t>
            </a:r>
            <a:r>
              <a:rPr lang="ko-KR" altLang="en-US" dirty="0"/>
              <a:t> 바이러스 찾아내기</a:t>
            </a:r>
          </a:p>
          <a:p>
            <a:pPr lvl="2" latinLnBrk="0"/>
            <a:r>
              <a:rPr lang="ko-KR" altLang="en-US" dirty="0"/>
              <a:t>새로운 바이러스나 변형 바이러스를 빠르고 정확하게 찾아내기</a:t>
            </a:r>
          </a:p>
          <a:p>
            <a:pPr lvl="2" latinLnBrk="0"/>
            <a:r>
              <a:rPr lang="ko-KR" altLang="en-US" dirty="0"/>
              <a:t>알고리즘에 따라 적절하게 </a:t>
            </a:r>
            <a:r>
              <a:rPr lang="ko-KR" altLang="en-US" dirty="0" smtClean="0"/>
              <a:t>대처</a:t>
            </a:r>
            <a:endParaRPr lang="en-US" altLang="ko-KR" dirty="0"/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분해</a:t>
            </a:r>
            <a:r>
              <a:rPr lang="en-US" altLang="ko-KR" dirty="0"/>
              <a:t>] </a:t>
            </a:r>
            <a:r>
              <a:rPr lang="ko-KR" altLang="en-US" dirty="0"/>
              <a:t>바이러스의 종류</a:t>
            </a:r>
            <a:r>
              <a:rPr lang="en-US" altLang="ko-KR" dirty="0"/>
              <a:t>, </a:t>
            </a:r>
            <a:r>
              <a:rPr lang="ko-KR" altLang="en-US" dirty="0"/>
              <a:t>감염경로</a:t>
            </a:r>
            <a:r>
              <a:rPr lang="en-US" altLang="ko-KR" dirty="0"/>
              <a:t>, </a:t>
            </a:r>
            <a:r>
              <a:rPr lang="ko-KR" altLang="en-US" dirty="0"/>
              <a:t>치사량</a:t>
            </a:r>
            <a:r>
              <a:rPr lang="en-US" altLang="ko-KR" dirty="0"/>
              <a:t>, </a:t>
            </a:r>
            <a:r>
              <a:rPr lang="ko-KR" altLang="en-US" dirty="0"/>
              <a:t>감염자 발생 여부 </a:t>
            </a:r>
            <a:r>
              <a:rPr lang="ko-KR" altLang="en-US" dirty="0" smtClean="0"/>
              <a:t>등으로 </a:t>
            </a:r>
            <a:r>
              <a:rPr lang="ko-KR" altLang="en-US" dirty="0"/>
              <a:t>분해하여 관련 정보 </a:t>
            </a:r>
            <a:r>
              <a:rPr lang="ko-KR" altLang="en-US" dirty="0" smtClean="0"/>
              <a:t>조사</a:t>
            </a:r>
            <a:endParaRPr lang="en-US" altLang="ko-KR" dirty="0" smtClean="0"/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패턴인식</a:t>
            </a:r>
            <a:r>
              <a:rPr lang="en-US" altLang="ko-KR" dirty="0"/>
              <a:t>] </a:t>
            </a:r>
            <a:r>
              <a:rPr lang="ko-KR" altLang="en-US" dirty="0"/>
              <a:t>감염 가능자의 감기나 설사 증세를 파악하여 인식 </a:t>
            </a:r>
            <a:r>
              <a:rPr lang="ko-KR" altLang="en-US" dirty="0" smtClean="0"/>
              <a:t>고열</a:t>
            </a:r>
            <a:r>
              <a:rPr lang="en-US" altLang="ko-KR" dirty="0"/>
              <a:t>, </a:t>
            </a:r>
            <a:r>
              <a:rPr lang="ko-KR" altLang="en-US" dirty="0"/>
              <a:t>기침</a:t>
            </a:r>
            <a:r>
              <a:rPr lang="en-US" altLang="ko-KR" dirty="0"/>
              <a:t>, </a:t>
            </a:r>
            <a:r>
              <a:rPr lang="ko-KR" altLang="en-US" dirty="0"/>
              <a:t>설사</a:t>
            </a:r>
            <a:r>
              <a:rPr lang="en-US" altLang="ko-KR" dirty="0"/>
              <a:t>, </a:t>
            </a:r>
            <a:r>
              <a:rPr lang="ko-KR" altLang="en-US" dirty="0"/>
              <a:t>구토 등 특징 추출</a:t>
            </a:r>
            <a:r>
              <a:rPr lang="en-US" altLang="ko-KR" dirty="0"/>
              <a:t>, </a:t>
            </a:r>
            <a:r>
              <a:rPr lang="ko-KR" altLang="en-US" dirty="0"/>
              <a:t>피검사 통해 </a:t>
            </a:r>
            <a:r>
              <a:rPr lang="ko-KR" altLang="en-US" dirty="0" smtClean="0"/>
              <a:t>확진</a:t>
            </a:r>
            <a:endParaRPr lang="en-US" altLang="ko-KR" dirty="0" smtClean="0"/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추상화</a:t>
            </a:r>
            <a:r>
              <a:rPr lang="en-US" altLang="ko-KR" dirty="0"/>
              <a:t>] </a:t>
            </a:r>
            <a:r>
              <a:rPr lang="ko-KR" altLang="en-US" dirty="0" err="1"/>
              <a:t>메르스</a:t>
            </a:r>
            <a:r>
              <a:rPr lang="ko-KR" altLang="en-US" dirty="0"/>
              <a:t> 증상 환자의 피검사로 바이러스 추출 </a:t>
            </a:r>
            <a:r>
              <a:rPr lang="ko-KR" altLang="en-US" dirty="0" smtClean="0"/>
              <a:t>치료 </a:t>
            </a:r>
            <a:r>
              <a:rPr lang="ko-KR" altLang="en-US" dirty="0"/>
              <a:t>방법을 </a:t>
            </a:r>
            <a:r>
              <a:rPr lang="ko-KR" altLang="en-US" dirty="0" smtClean="0"/>
              <a:t>찾아냄</a:t>
            </a:r>
            <a:endParaRPr lang="en-US" altLang="ko-KR" dirty="0" smtClean="0"/>
          </a:p>
          <a:p>
            <a:pPr lvl="2" latinLnBrk="0"/>
            <a:r>
              <a:rPr lang="en-US" altLang="ko-KR" dirty="0" smtClean="0"/>
              <a:t>[</a:t>
            </a:r>
            <a:r>
              <a:rPr lang="ko-KR" altLang="en-US" dirty="0"/>
              <a:t>알고리즘</a:t>
            </a:r>
            <a:r>
              <a:rPr lang="en-US" altLang="ko-KR" dirty="0"/>
              <a:t>] </a:t>
            </a:r>
            <a:r>
              <a:rPr lang="ko-KR" altLang="en-US" dirty="0"/>
              <a:t>바이러스 퇴치 및 확산 차단 매뉴얼에 따라 </a:t>
            </a:r>
            <a:r>
              <a:rPr lang="ko-KR" altLang="en-US" dirty="0" smtClean="0"/>
              <a:t>대처 격리병동 </a:t>
            </a:r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치료약 확보</a:t>
            </a:r>
            <a:r>
              <a:rPr lang="en-US" altLang="ko-KR" dirty="0"/>
              <a:t>, </a:t>
            </a:r>
            <a:r>
              <a:rPr lang="ko-KR" altLang="en-US" dirty="0"/>
              <a:t>검역 강화 등을 수행</a:t>
            </a:r>
          </a:p>
          <a:p>
            <a:pPr lvl="2" latinLnBrk="0"/>
            <a:endParaRPr lang="ko-KR" altLang="en-US" dirty="0"/>
          </a:p>
          <a:p>
            <a:pPr lvl="2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93057" y="1681441"/>
            <a:ext cx="8208912" cy="741596"/>
          </a:xfrm>
          <a:prstGeom prst="roundRect">
            <a:avLst>
              <a:gd name="adj" fmla="val 19526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6.24] </a:t>
            </a:r>
            <a:r>
              <a:rPr lang="ko-KR" altLang="en-US" dirty="0">
                <a:solidFill>
                  <a:schemeClr val="tx1"/>
                </a:solidFill>
              </a:rPr>
              <a:t>모기를 매개체로 하는 중동호흡기 질환인 </a:t>
            </a:r>
            <a:r>
              <a:rPr lang="ko-KR" altLang="en-US" dirty="0" err="1">
                <a:solidFill>
                  <a:schemeClr val="tx1"/>
                </a:solidFill>
              </a:rPr>
              <a:t>메르스</a:t>
            </a:r>
            <a:r>
              <a:rPr lang="en-US" altLang="ko-KR" dirty="0">
                <a:solidFill>
                  <a:schemeClr val="tx1"/>
                </a:solidFill>
              </a:rPr>
              <a:t>(MERS)</a:t>
            </a:r>
            <a:r>
              <a:rPr lang="ko-KR" altLang="en-US" dirty="0">
                <a:solidFill>
                  <a:schemeClr val="tx1"/>
                </a:solidFill>
              </a:rPr>
              <a:t>가 발생했을 때 컴퓨팅 사고를 통해 문제를 해결하는 방법은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065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분석 단계</a:t>
            </a:r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457200" y="1268760"/>
            <a:ext cx="11000342" cy="41764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ko-KR" altLang="en-US" kern="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7200" y="1371999"/>
            <a:ext cx="11440608" cy="1368152"/>
          </a:xfrm>
          <a:prstGeom prst="roundRect">
            <a:avLst>
              <a:gd name="adj" fmla="val 12273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2400" kern="0" dirty="0" smtClean="0">
              <a:solidFill>
                <a:schemeClr val="tx1"/>
              </a:solidFill>
            </a:endParaRPr>
          </a:p>
          <a:p>
            <a:pPr latinLnBrk="0"/>
            <a:r>
              <a:rPr lang="en-US" altLang="ko-KR" sz="2400" kern="0" dirty="0" smtClean="0">
                <a:solidFill>
                  <a:schemeClr val="tx1"/>
                </a:solidFill>
              </a:rPr>
              <a:t>[</a:t>
            </a:r>
            <a:r>
              <a:rPr lang="ko-KR" altLang="en-US" sz="2400" kern="0" dirty="0">
                <a:solidFill>
                  <a:schemeClr val="tx1"/>
                </a:solidFill>
              </a:rPr>
              <a:t>예제 </a:t>
            </a:r>
            <a:r>
              <a:rPr lang="en-US" altLang="ko-KR" sz="2400" kern="0" dirty="0">
                <a:solidFill>
                  <a:schemeClr val="tx1"/>
                </a:solidFill>
              </a:rPr>
              <a:t>6.1] </a:t>
            </a:r>
            <a:r>
              <a:rPr lang="ko-KR" altLang="en-US" sz="2400" kern="0" dirty="0">
                <a:solidFill>
                  <a:schemeClr val="tx1"/>
                </a:solidFill>
              </a:rPr>
              <a:t>문제가 모순 없이 완전한가의 여부</a:t>
            </a:r>
          </a:p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옛날 어떤 노인이 자식 </a:t>
            </a:r>
            <a:r>
              <a:rPr lang="en-US" altLang="ko-KR" sz="2400" kern="0" dirty="0">
                <a:solidFill>
                  <a:schemeClr val="tx1"/>
                </a:solidFill>
              </a:rPr>
              <a:t>3</a:t>
            </a:r>
            <a:r>
              <a:rPr lang="ko-KR" altLang="en-US" sz="2400" kern="0" dirty="0">
                <a:solidFill>
                  <a:schemeClr val="tx1"/>
                </a:solidFill>
              </a:rPr>
              <a:t>명에게 </a:t>
            </a:r>
            <a:r>
              <a:rPr lang="en-US" altLang="ko-KR" sz="2400" kern="0" dirty="0">
                <a:solidFill>
                  <a:schemeClr val="tx1"/>
                </a:solidFill>
              </a:rPr>
              <a:t>17</a:t>
            </a:r>
            <a:r>
              <a:rPr lang="ko-KR" altLang="en-US" sz="2400" kern="0" dirty="0">
                <a:solidFill>
                  <a:schemeClr val="tx1"/>
                </a:solidFill>
              </a:rPr>
              <a:t>마리의 양을 유산으로 남겼다</a:t>
            </a:r>
            <a:r>
              <a:rPr lang="en-US" altLang="ko-KR" sz="2400" kern="0" dirty="0">
                <a:solidFill>
                  <a:schemeClr val="tx1"/>
                </a:solidFill>
              </a:rPr>
              <a:t>.</a:t>
            </a:r>
            <a:r>
              <a:rPr lang="ko-KR" altLang="en-US" sz="2400" kern="0" dirty="0">
                <a:solidFill>
                  <a:schemeClr val="tx1"/>
                </a:solidFill>
              </a:rPr>
              <a:t> 첫째는 양의 </a:t>
            </a:r>
            <a:r>
              <a:rPr lang="en-US" altLang="ko-KR" sz="2400" kern="0" dirty="0">
                <a:solidFill>
                  <a:schemeClr val="tx1"/>
                </a:solidFill>
              </a:rPr>
              <a:t>1/2, </a:t>
            </a:r>
            <a:r>
              <a:rPr lang="ko-KR" altLang="en-US" sz="2400" kern="0" dirty="0">
                <a:solidFill>
                  <a:schemeClr val="tx1"/>
                </a:solidFill>
              </a:rPr>
              <a:t>둘째는 </a:t>
            </a:r>
            <a:r>
              <a:rPr lang="en-US" altLang="ko-KR" sz="2400" kern="0" dirty="0">
                <a:solidFill>
                  <a:schemeClr val="tx1"/>
                </a:solidFill>
              </a:rPr>
              <a:t>1/3, </a:t>
            </a:r>
            <a:r>
              <a:rPr lang="ko-KR" altLang="en-US" sz="2400" kern="0" dirty="0">
                <a:solidFill>
                  <a:schemeClr val="tx1"/>
                </a:solidFill>
              </a:rPr>
              <a:t>셋째는 </a:t>
            </a:r>
            <a:r>
              <a:rPr lang="en-US" altLang="ko-KR" sz="2400" kern="0" dirty="0">
                <a:solidFill>
                  <a:schemeClr val="tx1"/>
                </a:solidFill>
              </a:rPr>
              <a:t>1/9</a:t>
            </a:r>
            <a:r>
              <a:rPr lang="ko-KR" altLang="en-US" sz="2400" kern="0" dirty="0">
                <a:solidFill>
                  <a:schemeClr val="tx1"/>
                </a:solidFill>
              </a:rPr>
              <a:t>을 가지라고 하였다</a:t>
            </a:r>
            <a:r>
              <a:rPr lang="en-US" altLang="ko-KR" sz="2400" kern="0" dirty="0">
                <a:solidFill>
                  <a:schemeClr val="tx1"/>
                </a:solidFill>
              </a:rPr>
              <a:t>. </a:t>
            </a:r>
            <a:r>
              <a:rPr lang="ko-KR" altLang="en-US" sz="2400" kern="0" dirty="0">
                <a:solidFill>
                  <a:schemeClr val="tx1"/>
                </a:solidFill>
              </a:rPr>
              <a:t>그들은 유언을 제대로 지켰을까</a:t>
            </a:r>
            <a:r>
              <a:rPr lang="en-US" altLang="ko-KR" sz="2400" kern="0" dirty="0">
                <a:solidFill>
                  <a:schemeClr val="tx1"/>
                </a:solidFill>
              </a:rPr>
              <a:t>?</a:t>
            </a:r>
            <a:endParaRPr lang="ko-KR" altLang="en-US" sz="2400" kern="0" dirty="0">
              <a:solidFill>
                <a:schemeClr val="tx1"/>
              </a:solidFill>
            </a:endParaRPr>
          </a:p>
          <a:p>
            <a:endParaRPr lang="ko-KR" altLang="en-US" sz="2400" kern="0" dirty="0">
              <a:solidFill>
                <a:schemeClr val="tx1"/>
              </a:solidFill>
            </a:endParaRPr>
          </a:p>
        </p:txBody>
      </p:sp>
      <p:pic>
        <p:nvPicPr>
          <p:cNvPr id="6" name="_x213548160" descr="EMB000010901cf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40" y="3268852"/>
            <a:ext cx="4818523" cy="296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771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\Desktop\삭제-2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358" y="1848643"/>
            <a:ext cx="3240642" cy="18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6.3.3 </a:t>
            </a:r>
            <a:r>
              <a:rPr lang="ko-KR" altLang="en-US" dirty="0" smtClean="0"/>
              <a:t>애완견과 일기예보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애완견과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복합적 사고 적용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풀이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동물 전문가는 </a:t>
            </a:r>
            <a:r>
              <a:rPr lang="en-US" altLang="ko-KR" dirty="0"/>
              <a:t>4</a:t>
            </a:r>
            <a:r>
              <a:rPr lang="ko-KR" altLang="en-US" dirty="0"/>
              <a:t>가지 컴퓨팅 사고를 통해 문제를 </a:t>
            </a:r>
            <a:r>
              <a:rPr lang="ko-KR" altLang="en-US" dirty="0" smtClean="0"/>
              <a:t>해결</a:t>
            </a:r>
            <a:endParaRPr lang="en-US" altLang="ko-KR" dirty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분해</a:t>
            </a:r>
            <a:r>
              <a:rPr lang="en-US" altLang="ko-KR" dirty="0"/>
              <a:t>] </a:t>
            </a:r>
            <a:r>
              <a:rPr lang="ko-KR" altLang="en-US" dirty="0"/>
              <a:t>이 개의 여러 가지 유별난 행동을 분해하여 </a:t>
            </a:r>
            <a:r>
              <a:rPr lang="ko-KR" altLang="en-US" dirty="0" smtClean="0"/>
              <a:t>찾아냄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패턴인식</a:t>
            </a:r>
            <a:r>
              <a:rPr lang="en-US" altLang="ko-KR" dirty="0"/>
              <a:t>] </a:t>
            </a:r>
            <a:r>
              <a:rPr lang="ko-KR" altLang="en-US" dirty="0"/>
              <a:t>개의 행동으로부터 특정 패턴을 찾아서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추상화</a:t>
            </a:r>
            <a:r>
              <a:rPr lang="en-US" altLang="ko-KR" dirty="0"/>
              <a:t>] </a:t>
            </a:r>
            <a:r>
              <a:rPr lang="ko-KR" altLang="en-US" dirty="0"/>
              <a:t>개가 짖는 두드러진 특징들을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알고리즘</a:t>
            </a:r>
            <a:r>
              <a:rPr lang="en-US" altLang="ko-KR" dirty="0"/>
              <a:t>] </a:t>
            </a:r>
            <a:r>
              <a:rPr lang="ko-KR" altLang="en-US" dirty="0"/>
              <a:t>전문가의 노하우로 심리치료와 단계적 훈련 </a:t>
            </a:r>
            <a:r>
              <a:rPr lang="ko-KR" altLang="en-US" dirty="0" smtClean="0"/>
              <a:t>실시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얼마 </a:t>
            </a:r>
            <a:r>
              <a:rPr lang="ko-KR" altLang="en-US" dirty="0"/>
              <a:t>후 개가 정상적으로 회복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920217" y="1717655"/>
            <a:ext cx="8208912" cy="1101636"/>
          </a:xfrm>
          <a:prstGeom prst="roundRect">
            <a:avLst>
              <a:gd name="adj" fmla="val 11714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6.25] </a:t>
            </a:r>
            <a:r>
              <a:rPr lang="ko-KR" altLang="en-US" dirty="0">
                <a:solidFill>
                  <a:schemeClr val="tx1"/>
                </a:solidFill>
              </a:rPr>
              <a:t>애완견의 심리치료</a:t>
            </a:r>
          </a:p>
          <a:p>
            <a:pPr fontAlgn="base" latinLnBrk="0"/>
            <a:r>
              <a:rPr lang="ko-KR" altLang="en-US" dirty="0">
                <a:solidFill>
                  <a:schemeClr val="tx1"/>
                </a:solidFill>
              </a:rPr>
              <a:t>비정상적인 개가 한번 짖으면 그치지 않거나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밤만 되면 짖거나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난폭하게 물어뜯는 등의 행동을 할 때 어떤 방법으로 해결하는 것이 좋을까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44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애완견과 일기예보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 descr="D:\작업완료\소프트웨어와컴퓨팅사고\소프트웨어와컴퓨팅사고_그림파일\6장\표6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/>
          <a:stretch/>
        </p:blipFill>
        <p:spPr bwMode="auto">
          <a:xfrm>
            <a:off x="1502696" y="1416389"/>
            <a:ext cx="8456115" cy="456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470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작업완료\소프트웨어와컴퓨팅사고\소프트웨어와컴퓨팅사고_그림파일\6장\그림6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362" y="1580180"/>
            <a:ext cx="3157538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애완견과 일기예보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일기예보와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복합적 사고 적용 예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분해</a:t>
            </a:r>
            <a:r>
              <a:rPr lang="en-US" altLang="ko-KR" dirty="0"/>
              <a:t>] </a:t>
            </a:r>
            <a:r>
              <a:rPr lang="ko-KR" altLang="en-US" dirty="0"/>
              <a:t>수십 년 동안 장마철 일기를 집중적으로 분석하며 </a:t>
            </a:r>
            <a:r>
              <a:rPr lang="ko-KR" altLang="en-US" dirty="0" smtClean="0"/>
              <a:t>분해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일조량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강수일</a:t>
            </a:r>
            <a:r>
              <a:rPr lang="en-US" altLang="ko-KR" dirty="0"/>
              <a:t>, </a:t>
            </a:r>
            <a:r>
              <a:rPr lang="ko-KR" altLang="en-US" dirty="0"/>
              <a:t>열대야 현상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패턴인식</a:t>
            </a:r>
            <a:r>
              <a:rPr lang="en-US" altLang="ko-KR" dirty="0"/>
              <a:t>] </a:t>
            </a:r>
            <a:r>
              <a:rPr lang="ko-KR" altLang="en-US" dirty="0"/>
              <a:t>장마철 일기는 고온다습</a:t>
            </a:r>
            <a:r>
              <a:rPr lang="en-US" altLang="ko-KR" dirty="0"/>
              <a:t>, </a:t>
            </a:r>
            <a:r>
              <a:rPr lang="ko-KR" altLang="en-US" dirty="0"/>
              <a:t>열대야 지속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ko-KR" altLang="en-US" dirty="0" smtClean="0"/>
              <a:t>지역의 집중호우</a:t>
            </a:r>
            <a:r>
              <a:rPr lang="en-US" altLang="ko-KR" dirty="0"/>
              <a:t>, 2~3</a:t>
            </a:r>
            <a:r>
              <a:rPr lang="ko-KR" altLang="en-US" dirty="0"/>
              <a:t>일 동안 지속적으로 비가 내리는 등의 </a:t>
            </a:r>
            <a:r>
              <a:rPr lang="ko-KR" altLang="en-US" dirty="0" smtClean="0"/>
              <a:t>패턴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추상화</a:t>
            </a:r>
            <a:r>
              <a:rPr lang="en-US" altLang="ko-KR" dirty="0"/>
              <a:t>] </a:t>
            </a:r>
            <a:r>
              <a:rPr lang="ko-KR" altLang="en-US" dirty="0"/>
              <a:t>장마의 특징</a:t>
            </a:r>
          </a:p>
          <a:p>
            <a:pPr marL="1300050" lvl="1" latinLnBrk="0"/>
            <a:r>
              <a:rPr lang="ko-KR" altLang="en-US" dirty="0"/>
              <a:t>북태평양 저기압이 발달하면 고온다습하고 비가 자주 내림</a:t>
            </a:r>
          </a:p>
          <a:p>
            <a:pPr marL="1300050" lvl="1" latinLnBrk="0"/>
            <a:r>
              <a:rPr lang="ko-KR" altLang="en-US" dirty="0"/>
              <a:t>오호츠크해 고기압이 발달하면 마른장마 현상 일어남</a:t>
            </a:r>
          </a:p>
          <a:p>
            <a:pPr marL="1300050" lvl="1" latinLnBrk="0"/>
            <a:r>
              <a:rPr lang="ko-KR" altLang="en-US" dirty="0"/>
              <a:t>두 기단이 오래 머물 경우 집중호우</a:t>
            </a:r>
            <a:r>
              <a:rPr lang="en-US" altLang="ko-KR" dirty="0"/>
              <a:t>, </a:t>
            </a:r>
            <a:r>
              <a:rPr lang="ko-KR" altLang="en-US" dirty="0"/>
              <a:t>장기간 연속 비가 </a:t>
            </a:r>
            <a:r>
              <a:rPr lang="ko-KR" altLang="en-US" dirty="0" smtClean="0"/>
              <a:t>내림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56843" y="1681862"/>
            <a:ext cx="8091519" cy="1101636"/>
          </a:xfrm>
          <a:prstGeom prst="roundRect">
            <a:avLst>
              <a:gd name="adj" fmla="val 11714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6.26] </a:t>
            </a:r>
            <a:r>
              <a:rPr lang="ko-KR" altLang="en-US" dirty="0">
                <a:solidFill>
                  <a:schemeClr val="tx1"/>
                </a:solidFill>
              </a:rPr>
              <a:t>장마철의 일기예보</a:t>
            </a:r>
          </a:p>
          <a:p>
            <a:pPr fontAlgn="base" latinLnBrk="0"/>
            <a:r>
              <a:rPr lang="ko-KR" altLang="en-US" dirty="0">
                <a:solidFill>
                  <a:schemeClr val="tx1"/>
                </a:solidFill>
              </a:rPr>
              <a:t>우리나라 장마철의 날씨는 갑작스런 폭우 등으로 인해 생명까지도 위험할 수 있으므로 장마철 일기예보는 정확성이 매우 중요하다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6326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애완견과 일기예보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일기예보와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복합적 사고 적용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알고리즘</a:t>
            </a:r>
            <a:r>
              <a:rPr lang="en-US" altLang="ko-KR" dirty="0"/>
              <a:t>] </a:t>
            </a:r>
            <a:r>
              <a:rPr lang="ko-KR" altLang="en-US" dirty="0"/>
              <a:t>패턴인식과 추상화에 입각 매뉴얼에 따라 장마 </a:t>
            </a:r>
            <a:r>
              <a:rPr lang="ko-KR" altLang="en-US" dirty="0" smtClean="0"/>
              <a:t>대비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일기예보 </a:t>
            </a:r>
            <a:r>
              <a:rPr lang="ko-KR" altLang="en-US" dirty="0"/>
              <a:t>관련 정보에 관심을 </a:t>
            </a:r>
            <a:r>
              <a:rPr lang="ko-KR" altLang="en-US" dirty="0" smtClean="0"/>
              <a:t>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바람이 </a:t>
            </a:r>
            <a:r>
              <a:rPr lang="ko-KR" altLang="en-US" dirty="0"/>
              <a:t>세차게 불 땐 창문에다 젖은 신문지 </a:t>
            </a:r>
            <a:r>
              <a:rPr lang="ko-KR" altLang="en-US" dirty="0" smtClean="0"/>
              <a:t>붙이기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하수도와 </a:t>
            </a:r>
            <a:r>
              <a:rPr lang="ko-KR" altLang="en-US" dirty="0"/>
              <a:t>배수구 </a:t>
            </a:r>
            <a:r>
              <a:rPr lang="ko-KR" altLang="en-US" dirty="0" smtClean="0"/>
              <a:t>점검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쓰레기와 </a:t>
            </a:r>
            <a:r>
              <a:rPr lang="ko-KR" altLang="en-US" dirty="0"/>
              <a:t>입간판 등을 </a:t>
            </a:r>
            <a:r>
              <a:rPr lang="ko-KR" altLang="en-US" dirty="0" smtClean="0"/>
              <a:t>정리</a:t>
            </a:r>
            <a:endParaRPr lang="ko-KR" altLang="en-US" dirty="0"/>
          </a:p>
        </p:txBody>
      </p:sp>
      <p:pic>
        <p:nvPicPr>
          <p:cNvPr id="6" name="Picture 2" descr="D:\작업완료\소프트웨어와컴퓨팅사고\소프트웨어와컴퓨팅사고_그림파일\6장\그림6-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07" y="3596817"/>
            <a:ext cx="7225563" cy="31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99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(</a:t>
            </a:r>
            <a:r>
              <a:rPr lang="ko-KR" altLang="en-US" dirty="0"/>
              <a:t>풀이</a:t>
            </a:r>
            <a:r>
              <a:rPr lang="en-US" altLang="ko-KR" dirty="0"/>
              <a:t>)</a:t>
            </a:r>
            <a:endParaRPr lang="ko-KR" altLang="en-US" dirty="0"/>
          </a:p>
          <a:p>
            <a:pPr lvl="1" latinLnBrk="0"/>
            <a:r>
              <a:rPr lang="ko-KR" altLang="en-US" dirty="0"/>
              <a:t>유언대로 첫째 자식은 </a:t>
            </a:r>
            <a:r>
              <a:rPr lang="en-US" altLang="ko-KR" dirty="0"/>
              <a:t>8</a:t>
            </a:r>
            <a:r>
              <a:rPr lang="ko-KR" altLang="en-US" dirty="0"/>
              <a:t>과 </a:t>
            </a:r>
            <a:r>
              <a:rPr lang="en-US" altLang="ko-KR" dirty="0"/>
              <a:t>1/2</a:t>
            </a:r>
            <a:r>
              <a:rPr lang="ko-KR" altLang="en-US" dirty="0"/>
              <a:t>마리</a:t>
            </a:r>
            <a:r>
              <a:rPr lang="en-US" altLang="ko-KR" dirty="0"/>
              <a:t>, </a:t>
            </a:r>
            <a:r>
              <a:rPr lang="ko-KR" altLang="en-US" dirty="0"/>
              <a:t>둘째 자식은 </a:t>
            </a:r>
            <a:r>
              <a:rPr lang="en-US" altLang="ko-KR" dirty="0"/>
              <a:t>5</a:t>
            </a:r>
            <a:r>
              <a:rPr lang="ko-KR" altLang="en-US" dirty="0"/>
              <a:t>와 </a:t>
            </a:r>
            <a:r>
              <a:rPr lang="en-US" altLang="ko-KR" dirty="0"/>
              <a:t>2/3</a:t>
            </a:r>
            <a:r>
              <a:rPr lang="ko-KR" altLang="en-US" dirty="0"/>
              <a:t>마리</a:t>
            </a:r>
            <a:r>
              <a:rPr lang="en-US" altLang="ko-KR" dirty="0"/>
              <a:t>, </a:t>
            </a:r>
            <a:endParaRPr lang="ko-KR" altLang="en-US" dirty="0"/>
          </a:p>
          <a:p>
            <a:pPr lvl="1" latinLnBrk="0">
              <a:buNone/>
            </a:pPr>
            <a:r>
              <a:rPr lang="ko-KR" altLang="en-US" dirty="0"/>
              <a:t>     셋째 자식은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8/9</a:t>
            </a:r>
            <a:r>
              <a:rPr lang="ko-KR" altLang="en-US" dirty="0"/>
              <a:t>마리로 각각 나누게</a:t>
            </a:r>
            <a:r>
              <a:rPr lang="en-US" altLang="ko-KR" dirty="0"/>
              <a:t> </a:t>
            </a:r>
            <a:r>
              <a:rPr lang="ko-KR" altLang="en-US" dirty="0"/>
              <a:t>되어 있음</a:t>
            </a:r>
            <a:endParaRPr lang="en-US" altLang="ko-KR" dirty="0"/>
          </a:p>
          <a:p>
            <a:pPr lvl="1" latinLnBrk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따라서 귀한 양들을 죽여서 나누어야 하는 문제점 노출 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분석 과정을 통해 논리적 모순을 발견</a:t>
            </a:r>
          </a:p>
          <a:p>
            <a:pPr lvl="1" latinLnBrk="0">
              <a:buNone/>
            </a:pPr>
            <a:r>
              <a:rPr lang="en-US" altLang="ko-KR" dirty="0"/>
              <a:t>    1/2 + 1/3 + 1/9 = 17/18</a:t>
            </a:r>
            <a:r>
              <a:rPr lang="ko-KR" altLang="en-US" dirty="0"/>
              <a:t>로서 </a:t>
            </a:r>
            <a:r>
              <a:rPr lang="en-US" altLang="ko-KR" dirty="0"/>
              <a:t>1</a:t>
            </a:r>
            <a:r>
              <a:rPr lang="ko-KR" altLang="en-US" dirty="0"/>
              <a:t>이 안 되는 문제점 발견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따라서 근본적인 문제점을 내포하고 있는 불완전한 문제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19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문제의 모순 없는 완전성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지혜로운 해결책</a:t>
            </a:r>
            <a:endParaRPr lang="en-US" altLang="ko-KR" dirty="0" smtClean="0"/>
          </a:p>
          <a:p>
            <a:pPr lvl="2" latinLnBrk="0"/>
            <a:r>
              <a:rPr lang="ko-KR" altLang="en-US" dirty="0"/>
              <a:t>마침 지나가던 지혜로운 나그네가 이 이야기를 듣고 해결</a:t>
            </a:r>
          </a:p>
          <a:p>
            <a:pPr lvl="2" latinLnBrk="0"/>
            <a:r>
              <a:rPr lang="ko-KR" altLang="en-US" dirty="0"/>
              <a:t>자기가 데리고 가던 양 한 마리를 포함시켜 </a:t>
            </a:r>
            <a:r>
              <a:rPr lang="en-US" altLang="ko-KR" dirty="0"/>
              <a:t>18</a:t>
            </a:r>
            <a:r>
              <a:rPr lang="ko-KR" altLang="en-US" dirty="0"/>
              <a:t>마리의 양</a:t>
            </a:r>
          </a:p>
          <a:p>
            <a:pPr lvl="2" latinLnBrk="0"/>
            <a:r>
              <a:rPr lang="ko-KR" altLang="en-US" dirty="0"/>
              <a:t>유언대로 나누니 첫째는 </a:t>
            </a:r>
            <a:r>
              <a:rPr lang="en-US" altLang="ko-KR" dirty="0"/>
              <a:t>9</a:t>
            </a:r>
            <a:r>
              <a:rPr lang="ko-KR" altLang="en-US" dirty="0"/>
              <a:t>마리</a:t>
            </a:r>
            <a:r>
              <a:rPr lang="en-US" altLang="ko-KR" dirty="0"/>
              <a:t>, </a:t>
            </a:r>
            <a:r>
              <a:rPr lang="ko-KR" altLang="en-US" dirty="0"/>
              <a:t>둘째는 </a:t>
            </a:r>
            <a:r>
              <a:rPr lang="en-US" altLang="ko-KR" dirty="0"/>
              <a:t>6</a:t>
            </a:r>
            <a:r>
              <a:rPr lang="ko-KR" altLang="en-US" dirty="0"/>
              <a:t>마리</a:t>
            </a:r>
            <a:r>
              <a:rPr lang="en-US" altLang="ko-KR" dirty="0"/>
              <a:t>, </a:t>
            </a:r>
            <a:r>
              <a:rPr lang="ko-KR" altLang="en-US" dirty="0"/>
              <a:t>셋째는 </a:t>
            </a:r>
            <a:r>
              <a:rPr lang="en-US" altLang="ko-KR" dirty="0"/>
              <a:t>2</a:t>
            </a:r>
            <a:r>
              <a:rPr lang="ko-KR" altLang="en-US" dirty="0"/>
              <a:t>마리</a:t>
            </a:r>
          </a:p>
          <a:p>
            <a:pPr lvl="2" latinLnBrk="0"/>
            <a:r>
              <a:rPr lang="ko-KR" altLang="en-US" dirty="0"/>
              <a:t>남은 한 마리는 나그네가 도로 가지고 길을 떠남</a:t>
            </a:r>
            <a:endParaRPr lang="en-US" altLang="ko-KR" dirty="0"/>
          </a:p>
          <a:p>
            <a:pPr lvl="2" latinLnBrk="0">
              <a:buNone/>
            </a:pPr>
            <a:endParaRPr lang="ko-KR" altLang="en-US" dirty="0"/>
          </a:p>
          <a:p>
            <a:pPr lvl="2" latinLnBrk="0"/>
            <a:r>
              <a:rPr lang="ko-KR" altLang="en-US" dirty="0"/>
              <a:t>문제의 모순을 간파하여 양들을 죽이지 않고 나누는 지혜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29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진짜 문제란 무엇인가</a:t>
            </a:r>
            <a:r>
              <a:rPr lang="en-US" altLang="ko-KR" dirty="0" smtClean="0"/>
              <a:t>?</a:t>
            </a:r>
          </a:p>
          <a:p>
            <a:pPr lvl="1" latinLnBrk="0"/>
            <a:r>
              <a:rPr lang="ko-KR" altLang="en-US" dirty="0"/>
              <a:t>제대로 정의된 문제가 ‘진짜 문제</a:t>
            </a:r>
            <a:r>
              <a:rPr lang="en-US" altLang="ko-KR" dirty="0"/>
              <a:t>(real problem)’</a:t>
            </a:r>
            <a:endParaRPr lang="ko-KR" altLang="en-US" dirty="0"/>
          </a:p>
          <a:p>
            <a:pPr lvl="1" latinLnBrk="0"/>
            <a:r>
              <a:rPr lang="ko-KR" altLang="en-US" dirty="0"/>
              <a:t>올바른 해답이 나올 수 있는 문제가 진짜 문제임</a:t>
            </a:r>
          </a:p>
          <a:p>
            <a:pPr lvl="1" latinLnBrk="0"/>
            <a:r>
              <a:rPr lang="ko-KR" altLang="en-US" dirty="0"/>
              <a:t>수천 년에 걸쳐 금속을 금으로 바꾸려고 연구해온 </a:t>
            </a:r>
            <a:r>
              <a:rPr lang="ko-KR" altLang="en-US" dirty="0" smtClean="0"/>
              <a:t>연금술은 근본적으로 </a:t>
            </a:r>
            <a:r>
              <a:rPr lang="ko-KR" altLang="en-US" dirty="0"/>
              <a:t>불가능</a:t>
            </a:r>
            <a:r>
              <a:rPr lang="en-US" altLang="ko-KR" dirty="0"/>
              <a:t>, </a:t>
            </a:r>
            <a:r>
              <a:rPr lang="ko-KR" altLang="en-US" dirty="0"/>
              <a:t>원래부터 정의될 수 없는 문제</a:t>
            </a:r>
            <a:endParaRPr lang="en-US" altLang="ko-KR" dirty="0"/>
          </a:p>
          <a:p>
            <a:pPr lvl="1" latinLnBrk="0">
              <a:buNone/>
            </a:pPr>
            <a:endParaRPr lang="ko-KR" altLang="en-US" dirty="0"/>
          </a:p>
          <a:p>
            <a:pPr lvl="1" latinLnBrk="0"/>
            <a:r>
              <a:rPr lang="ko-KR" altLang="en-US" dirty="0"/>
              <a:t>문제를 해결하기 전에 진짜 문제 여부의 점검이 필수적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82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 </a:t>
            </a:r>
            <a:r>
              <a:rPr lang="ko-KR" altLang="en-US" dirty="0"/>
              <a:t>분석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76015" y="1602439"/>
            <a:ext cx="10923897" cy="1368152"/>
          </a:xfrm>
          <a:prstGeom prst="roundRect">
            <a:avLst>
              <a:gd name="adj" fmla="val 12273"/>
            </a:avLst>
          </a:prstGeom>
          <a:solidFill>
            <a:srgbClr val="009FB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예제 </a:t>
            </a:r>
            <a:r>
              <a:rPr lang="en-US" altLang="ko-KR" dirty="0">
                <a:solidFill>
                  <a:schemeClr val="tx1"/>
                </a:solidFill>
              </a:rPr>
              <a:t>6.2] </a:t>
            </a:r>
            <a:r>
              <a:rPr lang="ko-KR" altLang="en-US" dirty="0">
                <a:solidFill>
                  <a:schemeClr val="tx1"/>
                </a:solidFill>
              </a:rPr>
              <a:t>배가 아픈 진짜 이유</a:t>
            </a:r>
          </a:p>
          <a:p>
            <a:pPr fontAlgn="base" latinLnBrk="0"/>
            <a:r>
              <a:rPr lang="ko-KR" altLang="en-US" dirty="0">
                <a:solidFill>
                  <a:schemeClr val="tx1"/>
                </a:solidFill>
              </a:rPr>
              <a:t>중학교 아들이 배가 아프다며 학교에서 며칠 째 조퇴하여 돌아왔다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가족들은 병원으로 데려가 진료를 받게 했으나 별 이상 소견이 없었다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이런 경우 배가 아픈 원인을 어떻게 파악할 수 있을까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_x213799880" descr="EMB000010901d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74" y="3286124"/>
            <a:ext cx="5542359" cy="343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28456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5000"/>
          <a:buFont typeface="Wingdings" pitchFamily="2" charset="2"/>
          <a:buChar char="•"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 Antiqua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5000"/>
          <a:buFont typeface="Wingdings" pitchFamily="2" charset="2"/>
          <a:buChar char="•"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ook Antiqua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lecture1-ch1</Template>
  <TotalTime>4999</TotalTime>
  <Words>2973</Words>
  <Application>Microsoft Office PowerPoint</Application>
  <PresentationFormat>와이드스크린</PresentationFormat>
  <Paragraphs>452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新細明體</vt:lpstr>
      <vt:lpstr>맑은 고딕</vt:lpstr>
      <vt:lpstr>Book Antiqua</vt:lpstr>
      <vt:lpstr>Garamond</vt:lpstr>
      <vt:lpstr>Times New Roman</vt:lpstr>
      <vt:lpstr>Wingdings</vt:lpstr>
      <vt:lpstr>Level</vt:lpstr>
      <vt:lpstr>PowerPoint 프레젠테이션</vt:lpstr>
      <vt:lpstr>6.1 컴퓨팅 사고 전(前) 단계들</vt:lpstr>
      <vt:lpstr>문제 분석 단계</vt:lpstr>
      <vt:lpstr>문제 분석 단계</vt:lpstr>
      <vt:lpstr>문제 분석 단계</vt:lpstr>
      <vt:lpstr>문제 분석 단계</vt:lpstr>
      <vt:lpstr>문제 분석 단계</vt:lpstr>
      <vt:lpstr>문제 분석 단계</vt:lpstr>
      <vt:lpstr>문제 분석 단계</vt:lpstr>
      <vt:lpstr>문제 분석 단계</vt:lpstr>
      <vt:lpstr>문제 분석 단계</vt:lpstr>
      <vt:lpstr>문제 분석 단계</vt:lpstr>
      <vt:lpstr>문제 분석 단계</vt:lpstr>
      <vt:lpstr>문제 분석 단계</vt:lpstr>
      <vt:lpstr>6.1.2 데이터 수집과 표현 단계</vt:lpstr>
      <vt:lpstr>데이터 수집과 표현 단계</vt:lpstr>
      <vt:lpstr>6.2.1 분해 단계</vt:lpstr>
      <vt:lpstr>분해 단계</vt:lpstr>
      <vt:lpstr>분해 단계</vt:lpstr>
      <vt:lpstr>분해 단계</vt:lpstr>
      <vt:lpstr>분해 단계</vt:lpstr>
      <vt:lpstr>분해 단계</vt:lpstr>
      <vt:lpstr>6.2.2 패턴인식 단계</vt:lpstr>
      <vt:lpstr>패턴인식 단계</vt:lpstr>
      <vt:lpstr>패턴인식 단계</vt:lpstr>
      <vt:lpstr>패턴인식 단계</vt:lpstr>
      <vt:lpstr>패턴인식 단계</vt:lpstr>
      <vt:lpstr>패턴인식 단계</vt:lpstr>
      <vt:lpstr>6.2.3 추상화 단계</vt:lpstr>
      <vt:lpstr>추상화 단계</vt:lpstr>
      <vt:lpstr>추상화 단계</vt:lpstr>
      <vt:lpstr>추상화 단계</vt:lpstr>
      <vt:lpstr>추상화 단계</vt:lpstr>
      <vt:lpstr>6.2.4 알고리즘 단계와 평가 단계</vt:lpstr>
      <vt:lpstr>알고리즘 단계와 평가 단계</vt:lpstr>
      <vt:lpstr>알고리즘 단계와 평가 단계</vt:lpstr>
      <vt:lpstr>알고리즘 단계와 평가 단계</vt:lpstr>
      <vt:lpstr>알고리즘 단계와 평가 단계</vt:lpstr>
      <vt:lpstr>알고리즘 단계와 평가 단계</vt:lpstr>
      <vt:lpstr>6.3 컴퓨팅 사고의 복합적 요소들의 적용</vt:lpstr>
      <vt:lpstr>6.3.1 계산 문제에의 접근</vt:lpstr>
      <vt:lpstr>계산 문제에의 접근</vt:lpstr>
      <vt:lpstr>계산 문제에의 접근</vt:lpstr>
      <vt:lpstr>계산 문제에의 접근</vt:lpstr>
      <vt:lpstr>계산 문제에의 접근</vt:lpstr>
      <vt:lpstr>계산 문제에의 접근</vt:lpstr>
      <vt:lpstr>6.3.2 극장 대피로와 메르스 바이러스</vt:lpstr>
      <vt:lpstr>극장 대피로와 메르스 바이러스</vt:lpstr>
      <vt:lpstr>극장 대피로와 메르스 바이러스</vt:lpstr>
      <vt:lpstr>6.3.3 애완견과 일기예보</vt:lpstr>
      <vt:lpstr>애완견과 일기예보</vt:lpstr>
      <vt:lpstr>애완견과 일기예보</vt:lpstr>
      <vt:lpstr>애완견과 일기예보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II</dc:title>
  <dc:creator>Yongjoo Cho</dc:creator>
  <cp:lastModifiedBy>Yongjoo Cho</cp:lastModifiedBy>
  <cp:revision>628</cp:revision>
  <dcterms:created xsi:type="dcterms:W3CDTF">2016-06-18T02:05:47Z</dcterms:created>
  <dcterms:modified xsi:type="dcterms:W3CDTF">2017-02-27T10:47:16Z</dcterms:modified>
</cp:coreProperties>
</file>